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7"/>
  </p:notesMasterIdLst>
  <p:handoutMasterIdLst>
    <p:handoutMasterId r:id="rId88"/>
  </p:handoutMasterIdLst>
  <p:sldIdLst>
    <p:sldId id="256" r:id="rId3"/>
    <p:sldId id="332" r:id="rId4"/>
    <p:sldId id="260" r:id="rId5"/>
    <p:sldId id="315" r:id="rId6"/>
    <p:sldId id="317" r:id="rId7"/>
    <p:sldId id="318" r:id="rId8"/>
    <p:sldId id="320" r:id="rId9"/>
    <p:sldId id="321" r:id="rId10"/>
    <p:sldId id="322" r:id="rId11"/>
    <p:sldId id="326" r:id="rId12"/>
    <p:sldId id="324" r:id="rId13"/>
    <p:sldId id="327" r:id="rId14"/>
    <p:sldId id="328" r:id="rId15"/>
    <p:sldId id="329" r:id="rId16"/>
    <p:sldId id="330" r:id="rId17"/>
    <p:sldId id="331" r:id="rId18"/>
    <p:sldId id="323" r:id="rId19"/>
    <p:sldId id="333" r:id="rId20"/>
    <p:sldId id="325" r:id="rId21"/>
    <p:sldId id="335" r:id="rId22"/>
    <p:sldId id="334" r:id="rId23"/>
    <p:sldId id="316" r:id="rId24"/>
    <p:sldId id="336" r:id="rId25"/>
    <p:sldId id="337" r:id="rId26"/>
    <p:sldId id="338" r:id="rId27"/>
    <p:sldId id="339" r:id="rId28"/>
    <p:sldId id="341" r:id="rId29"/>
    <p:sldId id="340" r:id="rId30"/>
    <p:sldId id="342" r:id="rId31"/>
    <p:sldId id="343" r:id="rId32"/>
    <p:sldId id="344" r:id="rId33"/>
    <p:sldId id="345" r:id="rId34"/>
    <p:sldId id="346" r:id="rId35"/>
    <p:sldId id="348" r:id="rId36"/>
    <p:sldId id="349" r:id="rId37"/>
    <p:sldId id="350" r:id="rId38"/>
    <p:sldId id="347" r:id="rId39"/>
    <p:sldId id="351" r:id="rId40"/>
    <p:sldId id="352" r:id="rId41"/>
    <p:sldId id="354" r:id="rId42"/>
    <p:sldId id="395" r:id="rId43"/>
    <p:sldId id="355" r:id="rId44"/>
    <p:sldId id="357" r:id="rId45"/>
    <p:sldId id="359" r:id="rId46"/>
    <p:sldId id="360" r:id="rId47"/>
    <p:sldId id="361" r:id="rId48"/>
    <p:sldId id="362" r:id="rId49"/>
    <p:sldId id="363" r:id="rId50"/>
    <p:sldId id="356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96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7" r:id="rId84"/>
    <p:sldId id="398" r:id="rId85"/>
    <p:sldId id="399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905" autoAdjust="0"/>
  </p:normalViewPr>
  <p:slideViewPr>
    <p:cSldViewPr>
      <p:cViewPr varScale="1">
        <p:scale>
          <a:sx n="60" d="100"/>
          <a:sy n="60" d="100"/>
        </p:scale>
        <p:origin x="90" y="1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DE2FF-F056-40B4-8274-2BD4EEC51DF4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80865-DBE5-4229-BCFD-3D804E47B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66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6F422-1245-4A2D-AF23-852F2E2CA46C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2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9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9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5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proposed method may be a useful strategy for improving the success of genome-wide association analyses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88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7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4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950441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988840"/>
            <a:ext cx="10972800" cy="4425355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-3823"/>
            <a:ext cx="6080223" cy="77235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6080223" y="0"/>
            <a:ext cx="6116400" cy="77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gwa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165306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Development of </a:t>
            </a:r>
            <a:b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Liability Threshold Model for </a:t>
            </a:r>
            <a:b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Family-based Samples and</a:t>
            </a:r>
            <a:b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Its Application </a:t>
            </a:r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/>
            </a:r>
            <a:b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to </a:t>
            </a:r>
            <a:r>
              <a:rPr lang="en-US" altLang="ko-KR" sz="38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Genetic Data</a:t>
            </a:r>
            <a:endParaRPr lang="ko-KR" altLang="en-US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 Kim</a:t>
            </a:r>
          </a:p>
          <a:p>
            <a:pPr algn="l">
              <a:lnSpc>
                <a:spcPct val="120000"/>
              </a:lnSpc>
            </a:pPr>
            <a:r>
              <a:rPr lang="en-US" altLang="ko-KR" sz="2200" dirty="0">
                <a:effectLst/>
              </a:rPr>
              <a:t>Interdisciplinary Program of </a:t>
            </a:r>
            <a:r>
              <a:rPr lang="en-US" altLang="ko-KR" sz="2200" dirty="0" smtClean="0">
                <a:effectLst/>
              </a:rPr>
              <a:t>Bioinformatics</a:t>
            </a:r>
            <a:br>
              <a:rPr lang="en-US" altLang="ko-KR" sz="2200" dirty="0" smtClean="0">
                <a:effectLst/>
              </a:rPr>
            </a:br>
            <a:r>
              <a:rPr lang="en-US" altLang="ko-KR" sz="2200" dirty="0" smtClean="0">
                <a:effectLst/>
              </a:rPr>
              <a:t>Seoul </a:t>
            </a:r>
            <a:r>
              <a:rPr lang="en-US" altLang="ko-KR" sz="2200" dirty="0">
                <a:effectLst/>
              </a:rPr>
              <a:t>National University</a:t>
            </a:r>
            <a:endParaRPr lang="ko-KR" altLang="en-US" sz="2200" i="1" dirty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이학박사 학위논문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1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차 예비심사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– 2018.6.19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863752" y="1988840"/>
            <a:ext cx="8675440" cy="136207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An Overview of </a:t>
            </a:r>
            <a:b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Liability Threshold Model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312712" y="3284984"/>
            <a:ext cx="4138936" cy="144016"/>
            <a:chOff x="-612576" y="4005064"/>
            <a:chExt cx="4138936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-612576" y="4077072"/>
              <a:ext cx="3994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64152" y="3789040"/>
            <a:ext cx="426398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Review of Liability Threshold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Review of heritability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Purpose and novelty of this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3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Liability </a:t>
            </a:r>
            <a:r>
              <a:rPr lang="en-US" altLang="ko-KR" dirty="0"/>
              <a:t>Threshold Model (LTM)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88840"/>
            <a:ext cx="7646640" cy="4425355"/>
          </a:xfrm>
        </p:spPr>
        <p:txBody>
          <a:bodyPr/>
          <a:lstStyle/>
          <a:p>
            <a:r>
              <a:rPr lang="en-US" altLang="ko-KR" b="1" dirty="0" smtClean="0"/>
              <a:t>Liability </a:t>
            </a:r>
            <a:r>
              <a:rPr lang="en-US" altLang="ko-KR" dirty="0" smtClean="0"/>
              <a:t>is a term used to describe all the genetic and environmental factors that contribute to the development of a multifactorial disorder. </a:t>
            </a:r>
          </a:p>
          <a:p>
            <a:r>
              <a:rPr lang="en-US" altLang="ko-KR" dirty="0" smtClean="0"/>
              <a:t>A lot of multifactorial traits display continuous variation such as height and intelligence.</a:t>
            </a:r>
          </a:p>
          <a:p>
            <a:r>
              <a:rPr lang="en-US" altLang="ko-KR" dirty="0" smtClean="0"/>
              <a:t>However, some multifactorial disorders such as diabetes mellitus and cancer display discontinuous variation with individuals either being affected or not.</a:t>
            </a:r>
          </a:p>
          <a:p>
            <a:r>
              <a:rPr lang="en-US" altLang="ko-KR" dirty="0" smtClean="0"/>
              <a:t>The threshold model allows this phenomenon to be explained.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806387"/>
            <a:ext cx="3532172" cy="601645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9912424" y="98072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912424" y="3462051"/>
            <a:ext cx="0" cy="31683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200456" y="3573016"/>
            <a:ext cx="0" cy="302433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 15"/>
          <p:cNvSpPr/>
          <p:nvPr/>
        </p:nvSpPr>
        <p:spPr>
          <a:xfrm>
            <a:off x="9984432" y="4221088"/>
            <a:ext cx="1785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Review of Liability Threshold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Liability Threshold </a:t>
            </a:r>
            <a:r>
              <a:rPr lang="en-US" altLang="ko-KR" dirty="0" smtClean="0"/>
              <a:t>Model (LTM)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Liability is good to represent related individuals.</a:t>
                </a:r>
              </a:p>
              <a:p>
                <a:r>
                  <a:rPr lang="en-US" altLang="ko-KR" dirty="0" smtClean="0"/>
                  <a:t>If we assumed that liabilities of two related individuals follows a bivariate normal distribution </a:t>
                </a:r>
                <a:r>
                  <a:rPr lang="en-US" altLang="ko-KR" dirty="0"/>
                  <a:t>(BVN)</a:t>
                </a:r>
                <a:r>
                  <a:rPr lang="en-US" altLang="ko-KR" dirty="0" smtClean="0"/>
                  <a:t>, where both have a mean of 0 and standard deviation of 1, then surface of BVN for three correlation,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altLang="ko-KR" dirty="0" smtClean="0"/>
                  <a:t>,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739049"/>
            <a:ext cx="68103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25" y="3748744"/>
            <a:ext cx="2750138" cy="299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Review of Liability Threshold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smtClean="0"/>
                  <a:t>Heritability</a:t>
                </a:r>
                <a:r>
                  <a:rPr lang="en-US" altLang="ko-KR" dirty="0" smtClean="0"/>
                  <a:t> denotes the fraction of trait variance due to genetic factor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G</a:t>
                </a:r>
                <a:r>
                  <a:rPr lang="en-US" altLang="ko-KR" dirty="0" smtClean="0"/>
                  <a:t>) over the total trait variance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P</a:t>
                </a:r>
                <a:r>
                  <a:rPr lang="en-US" altLang="ko-KR" dirty="0" smtClean="0"/>
                  <a:t>).</a:t>
                </a:r>
              </a:p>
              <a:p>
                <a:r>
                  <a:rPr lang="en-US" altLang="ko-KR" dirty="0" smtClean="0"/>
                  <a:t>Often we need to know just the share of additive genetic component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A</a:t>
                </a:r>
                <a:r>
                  <a:rPr lang="en-US" altLang="ko-KR" dirty="0" smtClean="0"/>
                  <a:t>) responsible for trait variance.</a:t>
                </a:r>
              </a:p>
              <a:p>
                <a:pPr lvl="1"/>
                <a:r>
                  <a:rPr lang="en-US" altLang="ko-KR" sz="2400" dirty="0" smtClean="0"/>
                  <a:t>Broad-sense heritability </a:t>
                </a:r>
                <a:r>
                  <a:rPr lang="en-US" altLang="ko-KR" sz="2400" i="1" dirty="0" smtClean="0"/>
                  <a:t>H</a:t>
                </a:r>
                <a:r>
                  <a:rPr lang="en-US" altLang="ko-KR" sz="2400" baseline="30000" dirty="0" smtClean="0"/>
                  <a:t>2</a:t>
                </a:r>
                <a:endParaRPr lang="en-US" altLang="ko-KR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Narrow-sense heritability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Review of heritability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 in Liability Threshold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Polygenic model for bivariate liabilities of twin (ACE model)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2063552" y="2564904"/>
                <a:ext cx="8232576" cy="271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ko-KR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ko-KR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564904"/>
                <a:ext cx="8232576" cy="271952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5879976" y="549298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Neale, M. C. C. L., &amp; </a:t>
            </a:r>
            <a:r>
              <a:rPr lang="en-US" altLang="ko-KR" sz="1100" dirty="0" err="1"/>
              <a:t>Cardon</a:t>
            </a:r>
            <a:r>
              <a:rPr lang="en-US" altLang="ko-KR" sz="1100" dirty="0"/>
              <a:t>, L. R. (2013). </a:t>
            </a:r>
            <a:r>
              <a:rPr lang="en-US" altLang="ko-KR" sz="1100" i="1" dirty="0"/>
              <a:t>Methodology for genetic studies of twins and families</a:t>
            </a:r>
            <a:r>
              <a:rPr lang="en-US" altLang="ko-KR" sz="1100" dirty="0"/>
              <a:t> (Vol. 67). Springer Science &amp; Business Media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Review of heritability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Recent Improvements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Estimation of heritability on binary traits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Review of heritability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803511"/>
              </p:ext>
            </p:extLst>
          </p:nvPr>
        </p:nvGraphicFramePr>
        <p:xfrm>
          <a:off x="1434000" y="2628944"/>
          <a:ext cx="9324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00"/>
                <a:gridCol w="7200000"/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Method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Contents</a:t>
                      </a:r>
                      <a:endParaRPr lang="ko-KR" altLang="en-US" sz="1600" b="1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Twin</a:t>
                      </a:r>
                      <a:r>
                        <a:rPr lang="en-US" altLang="ko-KR" sz="1600" baseline="0" dirty="0" smtClean="0"/>
                        <a:t> 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Resemblance between MZ twins VS DZ twins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Falconer’s 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Liability threshold</a:t>
                      </a:r>
                      <a:r>
                        <a:rPr lang="en-US" altLang="ko-KR" sz="1600" baseline="0" dirty="0" smtClean="0"/>
                        <a:t> model</a:t>
                      </a:r>
                      <a:endParaRPr lang="ko-KR" altLang="en-US" sz="1600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ACE model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Liability threshold</a:t>
                      </a:r>
                      <a:r>
                        <a:rPr lang="en-US" altLang="ko-KR" sz="1600" baseline="0" dirty="0" smtClean="0"/>
                        <a:t> model for twins</a:t>
                      </a:r>
                      <a:endParaRPr lang="ko-KR" altLang="en-US" sz="1600" dirty="0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Mixed Linear Models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Beta-binomial</a:t>
                      </a:r>
                      <a:r>
                        <a:rPr lang="en-US" altLang="ko-KR" sz="1600" baseline="0" dirty="0" smtClean="0"/>
                        <a:t> method, Logistic regression with random effect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Limitations of Previous </a:t>
            </a:r>
            <a:r>
              <a:rPr lang="en-US" altLang="ko-KR" dirty="0"/>
              <a:t>A</a:t>
            </a:r>
            <a:r>
              <a:rPr lang="en-US" altLang="ko-KR" dirty="0" smtClean="0"/>
              <a:t>pproaches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Restricted family structure</a:t>
            </a:r>
          </a:p>
          <a:p>
            <a:pPr lvl="1"/>
            <a:r>
              <a:rPr lang="en-US" altLang="ko-KR" dirty="0"/>
              <a:t>Twin Method</a:t>
            </a:r>
            <a:endParaRPr lang="ko-KR" altLang="en-US" dirty="0"/>
          </a:p>
          <a:p>
            <a:pPr lvl="1"/>
            <a:r>
              <a:rPr lang="en-US" altLang="ko-KR" dirty="0"/>
              <a:t>ACE model</a:t>
            </a:r>
            <a:endParaRPr lang="ko-KR" altLang="en-US" dirty="0"/>
          </a:p>
          <a:p>
            <a:pPr lvl="1"/>
            <a:r>
              <a:rPr lang="en-US" altLang="ko-KR" dirty="0"/>
              <a:t>Beta-binomial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 smtClean="0"/>
              <a:t>Falconer’s method</a:t>
            </a:r>
          </a:p>
          <a:p>
            <a:r>
              <a:rPr lang="en-US" altLang="ko-KR" dirty="0"/>
              <a:t>Estimating effect of covariate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Falconer’s method</a:t>
            </a:r>
          </a:p>
          <a:p>
            <a:r>
              <a:rPr lang="en-US" altLang="ko-KR" dirty="0" smtClean="0"/>
              <a:t>Estimating variance components (not heritability)</a:t>
            </a:r>
          </a:p>
          <a:p>
            <a:pPr lvl="1"/>
            <a:r>
              <a:rPr lang="en-US" altLang="ko-KR" dirty="0"/>
              <a:t>Logistic regression with random effect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Review of heritability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Purpose and novelty of this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Purpose and Novelty of This Study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chapter 3, the proposed method could</a:t>
            </a:r>
          </a:p>
          <a:p>
            <a:pPr lvl="1"/>
            <a:r>
              <a:rPr lang="en-US" altLang="ko-KR" dirty="0"/>
              <a:t>quantify family history of disease for general family structure</a:t>
            </a:r>
          </a:p>
          <a:p>
            <a:pPr lvl="1"/>
            <a:r>
              <a:rPr lang="en-US" altLang="ko-KR" dirty="0" smtClean="0"/>
              <a:t>select informative subjects based on the disease status of their relatives</a:t>
            </a:r>
          </a:p>
          <a:p>
            <a:pPr lvl="1"/>
            <a:r>
              <a:rPr lang="en-US" altLang="ko-KR" dirty="0" smtClean="0"/>
              <a:t>improve statistical power of genetic association studies</a:t>
            </a:r>
          </a:p>
          <a:p>
            <a:pPr lvl="1"/>
            <a:r>
              <a:rPr lang="en-US" altLang="ko-KR" dirty="0" smtClean="0"/>
              <a:t>be implemented with R language</a:t>
            </a:r>
          </a:p>
          <a:p>
            <a:endParaRPr lang="en-US" altLang="ko-KR" dirty="0"/>
          </a:p>
          <a:p>
            <a:r>
              <a:rPr lang="en-US" altLang="ko-KR" dirty="0" smtClean="0"/>
              <a:t>In chapter 4, the proposed method could</a:t>
            </a:r>
          </a:p>
          <a:p>
            <a:pPr lvl="1"/>
            <a:r>
              <a:rPr lang="en-US" altLang="ko-KR" dirty="0" smtClean="0"/>
              <a:t>estimate the heritability and genetic/environmental effect simultaneously</a:t>
            </a:r>
          </a:p>
          <a:p>
            <a:pPr lvl="1"/>
            <a:r>
              <a:rPr lang="en-US" altLang="ko-KR" dirty="0" smtClean="0"/>
              <a:t>provide robust estimator to misspecification of prevalence</a:t>
            </a:r>
          </a:p>
          <a:p>
            <a:pPr lvl="1"/>
            <a:r>
              <a:rPr lang="en-US" altLang="ko-KR" dirty="0" smtClean="0"/>
              <a:t>perform statistical testing using conditional expected score test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Purpose and novelty of this </a:t>
            </a:r>
            <a:r>
              <a:rPr lang="en-US" altLang="ko-KR" sz="1400" b="1" dirty="0" smtClean="0"/>
              <a:t>study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05269" y="1994917"/>
            <a:ext cx="8675440" cy="1362075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Selecting Cases and Controls for GWAS using Family history of Disease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312712" y="3068960"/>
            <a:ext cx="3688799" cy="144016"/>
            <a:chOff x="-162439" y="4005064"/>
            <a:chExt cx="3688799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-162439" y="4077072"/>
              <a:ext cx="35447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5720" y="3429000"/>
            <a:ext cx="542994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Notations and the disease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Selection of samples with extreme phenotypes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Simulation study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Application to GWAS of T2D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8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i</a:t>
                </a:r>
                <a:r>
                  <a:rPr lang="en-US" altLang="ko-KR" dirty="0" smtClean="0"/>
                  <a:t> : subject,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= </a:t>
                </a:r>
                <a:r>
                  <a:rPr lang="en-US" altLang="ko-KR" dirty="0" smtClean="0"/>
                  <a:t>1, ... ,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n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: relative, </a:t>
                </a:r>
                <a:r>
                  <a:rPr lang="en-US" altLang="ko-KR" i="1" dirty="0" smtClean="0"/>
                  <a:t> j</a:t>
                </a:r>
                <a:r>
                  <a:rPr lang="en-US" altLang="ko-KR" dirty="0" smtClean="0"/>
                  <a:t> = 1, ... , </a:t>
                </a:r>
                <a:r>
                  <a:rPr lang="en-US" altLang="ko-KR" i="1" dirty="0" err="1" smtClean="0"/>
                  <a:t>n</a:t>
                </a:r>
                <a:r>
                  <a:rPr lang="en-US" altLang="ko-KR" i="1" baseline="-25000" dirty="0" err="1" smtClean="0"/>
                  <a:t>i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𝑁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i="1" dirty="0" smtClean="0"/>
                  <a:t> </a:t>
                </a:r>
                <a:r>
                  <a:rPr lang="en-US" altLang="ko-KR" i="1" dirty="0" smtClean="0"/>
                  <a:t>: </a:t>
                </a:r>
                <a:r>
                  <a:rPr lang="en-US" altLang="ko-KR" dirty="0" smtClean="0"/>
                  <a:t>genetic effect of subject </a:t>
                </a:r>
                <a:r>
                  <a:rPr lang="en-US" altLang="ko-KR" i="1" dirty="0" err="1" smtClean="0"/>
                  <a:t>i</a:t>
                </a:r>
                <a:r>
                  <a:rPr lang="en-US" altLang="ko-KR" dirty="0" smtClean="0"/>
                  <a:t> and his/her relative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𝐙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i="1" dirty="0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i="1" dirty="0"/>
                  <a:t> </a:t>
                </a:r>
                <a:r>
                  <a:rPr lang="en-US" altLang="ko-KR" i="1" dirty="0"/>
                  <a:t>: </a:t>
                </a:r>
                <a:r>
                  <a:rPr lang="en-US" altLang="ko-KR" dirty="0" smtClean="0"/>
                  <a:t>environmental effect of </a:t>
                </a:r>
                <a:r>
                  <a:rPr lang="en-US" altLang="ko-KR" dirty="0"/>
                  <a:t>subject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and his/her relative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i="1" dirty="0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i="1" dirty="0"/>
                  <a:t> </a:t>
                </a:r>
                <a:r>
                  <a:rPr lang="en-US" altLang="ko-KR" i="1" dirty="0"/>
                  <a:t>: </a:t>
                </a:r>
                <a:r>
                  <a:rPr lang="en-US" altLang="ko-KR" dirty="0" smtClean="0"/>
                  <a:t>polygenic effect </a:t>
                </a:r>
                <a:r>
                  <a:rPr lang="en-US" altLang="ko-KR" dirty="0"/>
                  <a:t>of subject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and his/her relative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i="1" dirty="0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i="1" dirty="0"/>
                  <a:t> </a:t>
                </a:r>
                <a:r>
                  <a:rPr lang="en-US" altLang="ko-KR" i="1" dirty="0"/>
                  <a:t>: </a:t>
                </a:r>
                <a:r>
                  <a:rPr lang="en-US" altLang="ko-KR" dirty="0" smtClean="0"/>
                  <a:t>random residual effect </a:t>
                </a:r>
                <a:r>
                  <a:rPr lang="en-US" altLang="ko-KR" dirty="0"/>
                  <a:t>of subject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and his/her relative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</a:t>
                </a:r>
              </a:p>
              <a:p>
                <a:endParaRPr lang="en-US" altLang="ko-KR" i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r="11973"/>
          <a:stretch/>
        </p:blipFill>
        <p:spPr bwMode="auto">
          <a:xfrm>
            <a:off x="695400" y="5002433"/>
            <a:ext cx="10627926" cy="123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Statistical power when the family history of disease is controlled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307776" y="950441"/>
            <a:ext cx="10972800" cy="7200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41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Contents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09600" y="1988840"/>
            <a:ext cx="10972800" cy="442535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60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overview of liability threshold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Disease</a:t>
            </a:r>
            <a:endParaRPr lang="en-US" altLang="ko-KR" sz="16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in Family-based Design for the Disease on the Binary Trait using Liability Threshold Model</a:t>
            </a:r>
            <a:endParaRPr lang="en-US" altLang="ko-KR" sz="16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424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1582400" cy="44253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liability </a:t>
                </a:r>
                <a:r>
                  <a:rPr lang="en-US" altLang="ko-KR" dirty="0"/>
                  <a:t>of subject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and his/her relative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dichotomous phenotype of </a:t>
                </a:r>
                <a:r>
                  <a:rPr lang="en-US" altLang="ko-KR" dirty="0"/>
                  <a:t>subject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and his/her relative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 : threshold value which can be obtained by the following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dirty="0" smtClean="0"/>
                  <a:t> </a:t>
                </a:r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 is the prevalence of the disease.</a:t>
                </a:r>
              </a:p>
              <a:p>
                <a:r>
                  <a:rPr lang="en-US" altLang="ko-KR" dirty="0" smtClean="0"/>
                  <a:t>Then, by the definition of liability threshold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/>
                      </a:rPr>
                      <m:t> &amp;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1582400" cy="4425355"/>
              </a:xfrm>
              <a:blipFill rotWithShape="1">
                <a:blip r:embed="rId2"/>
                <a:stretch>
                  <a:fillRect l="-789" t="-1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6" r="30456"/>
          <a:stretch/>
        </p:blipFill>
        <p:spPr bwMode="auto">
          <a:xfrm>
            <a:off x="3143672" y="5439678"/>
            <a:ext cx="5650297" cy="108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Statistical power when the family history of disease is controlled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We assume that liabilities are determine by summing the main genetic effect, environmental effect, polygenic effect, and random residual effect.</a:t>
                </a:r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If we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𝑒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be variances of polygenic effects and random residual effects, and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1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1" dirty="0" smtClean="0"/>
                  <a:t> </a:t>
                </a:r>
                <a:r>
                  <a:rPr lang="en-US" altLang="ko-KR" dirty="0" smtClean="0"/>
                  <a:t>follow the multivariate normal distribution with mean of </a:t>
                </a:r>
                <a:r>
                  <a:rPr lang="en-US" altLang="ko-KR" b="1" dirty="0" smtClean="0"/>
                  <a:t>0</a:t>
                </a:r>
                <a:r>
                  <a:rPr lang="en-US" altLang="ko-KR" dirty="0" smtClean="0"/>
                  <a:t>, then </a:t>
                </a:r>
                <a:br>
                  <a:rPr lang="en-US" altLang="ko-KR" dirty="0" smtClean="0"/>
                </a:br>
                <a:r>
                  <a:rPr lang="en-US" altLang="ko-KR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Times New Roman"/>
                  </a:rPr>
                  <a:t> </a:t>
                </a:r>
                <a:r>
                  <a:rPr lang="en-US" altLang="ko-KR" dirty="0" smtClean="0"/>
                  <a:t>is the kinship coefficient matrix multiplied by two.</a:t>
                </a:r>
              </a:p>
              <a:p>
                <a:endParaRPr lang="en-US" altLang="ko-KR" b="1" dirty="0"/>
              </a:p>
              <a:p>
                <a:endParaRPr lang="en-US" altLang="ko-KR" i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964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0" y="0"/>
          <a:ext cx="52959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r:id="rId4" imgW="5384800" imgH="279400" progId="Equation.DSMT4">
                  <p:embed/>
                </p:oleObj>
              </mc:Choice>
              <mc:Fallback>
                <p:oleObj r:id="rId4" imgW="5384800" imgH="279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295900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Statistical power when the family history of disease is controlled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76" y="950441"/>
            <a:ext cx="11692880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Selection of samples with extreme phenotypes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At the sample selection stage, genotypes of subjects are not known, and we assume </a:t>
                </a:r>
                <a:r>
                  <a:rPr lang="en-US" altLang="ko-KR" i="1" dirty="0"/>
                  <a:t>β</a:t>
                </a:r>
                <a:r>
                  <a:rPr lang="en-US" altLang="ko-KR" dirty="0"/>
                  <a:t> = </a:t>
                </a:r>
                <a:r>
                  <a:rPr lang="en-US" altLang="ko-KR" dirty="0" smtClean="0"/>
                  <a:t>0.</a:t>
                </a:r>
              </a:p>
              <a:p>
                <a:r>
                  <a:rPr lang="en-US" altLang="ko-KR" dirty="0" smtClean="0"/>
                  <a:t>The adjusted extreme phenotypes for dichotomous phenotype by the following conditional expectation (CE) of liability scores:</a:t>
                </a:r>
              </a:p>
              <a:p>
                <a:pPr marL="0" indent="0" algn="ctr">
                  <a:buNone/>
                </a:pPr>
                <a:endParaRPr lang="en-US" altLang="ko-KR" sz="1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ko-KR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ko-KR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800" dirty="0"/>
              </a:p>
              <a:p>
                <a:r>
                  <a:rPr lang="en-US" altLang="ko-KR" dirty="0" smtClean="0"/>
                  <a:t>CEs were calculated with a moment-based method of multivariate truncated normal distribution. (Wilhelm and </a:t>
                </a:r>
                <a:r>
                  <a:rPr lang="en-US" altLang="ko-KR" dirty="0" err="1" smtClean="0"/>
                  <a:t>Manjunath</a:t>
                </a:r>
                <a:r>
                  <a:rPr lang="en-US" altLang="ko-KR" dirty="0" smtClean="0"/>
                  <a:t>, 2013)</a:t>
                </a:r>
                <a:endParaRPr lang="en-US" altLang="ko-KR" sz="2800" dirty="0" smtClean="0"/>
              </a:p>
              <a:p>
                <a:endParaRPr lang="en-US" altLang="ko-KR" sz="28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Selection of samples with extreme phenotypes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Statistical power when the family history of disease is controlled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8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76" y="950441"/>
            <a:ext cx="11692880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Selection of samples with extreme phenotypes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Computation of CEs assumes that heritability (</a:t>
                </a:r>
                <a:r>
                  <a:rPr lang="en-US" altLang="ko-KR" i="1" dirty="0" smtClean="0"/>
                  <a:t>h</a:t>
                </a:r>
                <a:r>
                  <a:rPr lang="en-US" altLang="ko-KR" i="1" baseline="30000" dirty="0" smtClean="0"/>
                  <a:t>2</a:t>
                </a:r>
                <a:r>
                  <a:rPr lang="en-US" altLang="ko-KR" dirty="0" smtClean="0"/>
                  <a:t>), prevalence (</a:t>
                </a:r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), </a:t>
                </a:r>
                <a:r>
                  <a:rPr lang="en-US" altLang="ko-KR" b="1" dirty="0" smtClean="0"/>
                  <a:t>Z</a:t>
                </a:r>
                <a:r>
                  <a:rPr lang="en-US" altLang="ko-KR" dirty="0" smtClean="0"/>
                  <a:t> and </a:t>
                </a:r>
                <a:r>
                  <a:rPr lang="en-US" altLang="ko-KR" b="1" dirty="0" smtClean="0"/>
                  <a:t>β</a:t>
                </a:r>
                <a:r>
                  <a:rPr lang="en-US" altLang="ko-KR" baseline="-25000" dirty="0" smtClean="0"/>
                  <a:t>0 </a:t>
                </a:r>
                <a:r>
                  <a:rPr lang="en-US" altLang="ko-KR" dirty="0" smtClean="0"/>
                  <a:t>are known. </a:t>
                </a:r>
              </a:p>
              <a:p>
                <a:r>
                  <a:rPr lang="en-US" altLang="ko-KR" dirty="0" smtClean="0"/>
                  <a:t>By </a:t>
                </a:r>
                <a:r>
                  <a:rPr lang="en-US" altLang="ko-KR" dirty="0" err="1" smtClean="0"/>
                  <a:t>Gelman</a:t>
                </a:r>
                <a:r>
                  <a:rPr lang="en-US" altLang="ko-KR" dirty="0" smtClean="0"/>
                  <a:t> and Hill (2006), the standard logistic regression is approximately equal to the normal distribution with mean of 0 and standard deviation of 1.6.</a:t>
                </a:r>
              </a:p>
              <a:p>
                <a:r>
                  <a:rPr lang="en-US" altLang="ko-KR" dirty="0" smtClean="0"/>
                  <a:t>Therefore, if we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1.6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1.6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 smtClean="0"/>
                  <a:t> regression coefficients from logistic regression can be directly used as </a:t>
                </a:r>
                <a:r>
                  <a:rPr lang="en-US" altLang="ko-KR" b="1" dirty="0" smtClean="0"/>
                  <a:t>β</a:t>
                </a:r>
                <a:r>
                  <a:rPr lang="en-US" altLang="ko-KR" baseline="-25000" dirty="0" smtClean="0"/>
                  <a:t>0.</a:t>
                </a:r>
                <a:endParaRPr lang="en-US" altLang="ko-KR" dirty="0" smtClean="0"/>
              </a:p>
              <a:p>
                <a:r>
                  <a:rPr lang="en-US" altLang="ko-KR" dirty="0" smtClean="0"/>
                  <a:t>Once </a:t>
                </a:r>
                <a:r>
                  <a:rPr lang="en-US" altLang="ko-KR" dirty="0"/>
                  <a:t>we calculated these for all subjects, </a:t>
                </a:r>
                <a:r>
                  <a:rPr lang="en-US" altLang="ko-KR" i="1" dirty="0" err="1" smtClean="0"/>
                  <a:t>n</a:t>
                </a:r>
                <a:r>
                  <a:rPr lang="en-US" altLang="ko-KR" i="1" baseline="-25000" dirty="0" err="1" smtClean="0"/>
                  <a:t>a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affected subjects with the largest CEs and </a:t>
                </a:r>
                <a:r>
                  <a:rPr lang="en-US" altLang="ko-KR" i="1" dirty="0" smtClean="0"/>
                  <a:t>n</a:t>
                </a:r>
                <a:r>
                  <a:rPr lang="en-US" altLang="ko-KR" i="1" baseline="-25000" dirty="0" smtClean="0"/>
                  <a:t>u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unaffected subjects with the smallest CEs were selected for genetic association studies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Selection of samples with extreme phenotypes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Statistical power when the family history of disease is controlled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9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13173"/>
          <a:stretch/>
        </p:blipFill>
        <p:spPr>
          <a:xfrm>
            <a:off x="4884917" y="3478696"/>
            <a:ext cx="7043731" cy="31010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Three scenarios according to the pedigree structure. </a:t>
            </a:r>
          </a:p>
          <a:p>
            <a:pPr lvl="1"/>
            <a:r>
              <a:rPr lang="en-US" altLang="ko-KR" sz="2400" dirty="0" smtClean="0"/>
              <a:t>Scenario 1 and 2 consist of the pedigree of following figures respectively.</a:t>
            </a:r>
          </a:p>
          <a:p>
            <a:pPr lvl="1"/>
            <a:r>
              <a:rPr lang="en-US" altLang="ko-KR" sz="2400" dirty="0" smtClean="0"/>
              <a:t>Scenario 3 are mixture of pedigrees in Scenario 1 and 2.</a:t>
            </a:r>
          </a:p>
          <a:p>
            <a:r>
              <a:rPr lang="en-US" altLang="ko-KR" dirty="0"/>
              <a:t>One causal SNP with MAF of 0.2</a:t>
            </a:r>
          </a:p>
          <a:p>
            <a:r>
              <a:rPr lang="en-US" altLang="ko-KR" dirty="0"/>
              <a:t>No environmental effect</a:t>
            </a:r>
          </a:p>
          <a:p>
            <a:r>
              <a:rPr lang="en-US" altLang="ko-KR" i="1" dirty="0"/>
              <a:t>h</a:t>
            </a:r>
            <a:r>
              <a:rPr lang="en-US" altLang="ko-KR" baseline="30000" dirty="0"/>
              <a:t>2</a:t>
            </a:r>
            <a:r>
              <a:rPr lang="en-US" altLang="ko-KR" dirty="0"/>
              <a:t> : 0.2 and 0.4</a:t>
            </a:r>
            <a:endParaRPr lang="en-US" altLang="ko-KR" i="1" dirty="0"/>
          </a:p>
          <a:p>
            <a:r>
              <a:rPr lang="en-US" altLang="ko-KR" i="1" dirty="0"/>
              <a:t>q</a:t>
            </a:r>
            <a:r>
              <a:rPr lang="en-US" altLang="ko-KR" dirty="0"/>
              <a:t> : 0.1 and 0.2</a:t>
            </a:r>
          </a:p>
          <a:p>
            <a:r>
              <a:rPr lang="en-US" altLang="ko-KR" i="1" dirty="0"/>
              <a:t>h</a:t>
            </a:r>
            <a:r>
              <a:rPr lang="en-US" altLang="ko-KR" i="1" baseline="-25000" dirty="0"/>
              <a:t>a</a:t>
            </a:r>
            <a:r>
              <a:rPr lang="en-US" altLang="ko-KR" i="1" baseline="30000" dirty="0"/>
              <a:t>2 </a:t>
            </a:r>
            <a:r>
              <a:rPr lang="en-US" altLang="ko-KR" dirty="0"/>
              <a:t>: 0 and 0.005</a:t>
            </a:r>
          </a:p>
          <a:p>
            <a:r>
              <a:rPr lang="en-US" altLang="ko-KR" i="1" dirty="0"/>
              <a:t>n</a:t>
            </a:r>
            <a:r>
              <a:rPr lang="en-US" altLang="ko-KR" dirty="0"/>
              <a:t> : 10,000,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a</a:t>
            </a:r>
            <a:r>
              <a:rPr lang="en-US" altLang="ko-KR" i="1" baseline="30000" dirty="0"/>
              <a:t> </a:t>
            </a:r>
            <a:r>
              <a:rPr lang="en-US" altLang="ko-KR" i="1" dirty="0"/>
              <a:t> and n</a:t>
            </a:r>
            <a:r>
              <a:rPr lang="en-US" altLang="ko-KR" i="1" baseline="-25000" dirty="0"/>
              <a:t>u</a:t>
            </a:r>
            <a:r>
              <a:rPr lang="en-US" altLang="ko-KR" dirty="0"/>
              <a:t> : 500</a:t>
            </a:r>
          </a:p>
          <a:p>
            <a:r>
              <a:rPr lang="en-US" altLang="ko-KR" i="1" dirty="0"/>
              <a:t>2,000 </a:t>
            </a:r>
            <a:r>
              <a:rPr lang="en-US" altLang="ko-KR" dirty="0"/>
              <a:t>replicates.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Setting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considered five different strategies for selecting cases and controls</a:t>
            </a:r>
          </a:p>
          <a:p>
            <a:pPr lvl="1"/>
            <a:r>
              <a:rPr lang="en-US" altLang="ko-KR" sz="2400" dirty="0" smtClean="0"/>
              <a:t>Random : Randomly select cases and controls</a:t>
            </a:r>
          </a:p>
          <a:p>
            <a:pPr lvl="1"/>
            <a:r>
              <a:rPr lang="en-US" altLang="ko-KR" sz="2400" dirty="0" smtClean="0"/>
              <a:t>Highest CE : Select cases or controls with the highest CE</a:t>
            </a:r>
          </a:p>
          <a:p>
            <a:pPr lvl="1"/>
            <a:r>
              <a:rPr lang="en-US" altLang="ko-KR" sz="2400" dirty="0" smtClean="0"/>
              <a:t>Lowest CE : Select cases or controls with the lowest CE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r>
              <a:rPr lang="en-US" altLang="ko-KR" dirty="0" smtClean="0"/>
              <a:t>S6 : the largest (smallest) number of affected first-degree relatives was selected as cases (controls)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626298"/>
              </p:ext>
            </p:extLst>
          </p:nvPr>
        </p:nvGraphicFramePr>
        <p:xfrm>
          <a:off x="1415480" y="3938240"/>
          <a:ext cx="9144000" cy="14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00"/>
                <a:gridCol w="1512000"/>
                <a:gridCol w="1512000"/>
                <a:gridCol w="1512000"/>
                <a:gridCol w="1512000"/>
                <a:gridCol w="1512000"/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S2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S4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S5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Case (500)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Highest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Highest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Lowest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Control</a:t>
                      </a:r>
                      <a:r>
                        <a:rPr lang="ko-KR" alt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baseline="0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(500)</a:t>
                      </a:r>
                      <a:endParaRPr lang="en-US" altLang="ko-KR" dirty="0" smtClean="0"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Random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Lowest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Lowest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Highest CE</a:t>
                      </a:r>
                      <a:endParaRPr lang="ko-KR" alt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Type-I error for scenario 1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11436"/>
              </p:ext>
            </p:extLst>
          </p:nvPr>
        </p:nvGraphicFramePr>
        <p:xfrm>
          <a:off x="335360" y="2636912"/>
          <a:ext cx="5789855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396000"/>
                <a:gridCol w="396000"/>
                <a:gridCol w="1152000"/>
                <a:gridCol w="769171"/>
                <a:gridCol w="769171"/>
                <a:gridCol w="769171"/>
                <a:gridCol w="769171"/>
                <a:gridCol w="769171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0.0135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0.0515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0.0605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0.0020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0.0395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0.0550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0.0540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0.0145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0.0445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0.0495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0.0470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54" y="2632541"/>
            <a:ext cx="5731510" cy="3820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  <a:blipFill rotWithShape="1">
                <a:blip r:embed="rId4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3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Type-I error for scenario 2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21715"/>
              </p:ext>
            </p:extLst>
          </p:nvPr>
        </p:nvGraphicFramePr>
        <p:xfrm>
          <a:off x="335360" y="2636912"/>
          <a:ext cx="5789855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396000"/>
                <a:gridCol w="396000"/>
                <a:gridCol w="1152000"/>
                <a:gridCol w="769171"/>
                <a:gridCol w="769171"/>
                <a:gridCol w="769171"/>
                <a:gridCol w="769171"/>
                <a:gridCol w="769171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0.0560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0.0420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0.0440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0.0475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54" y="2632541"/>
            <a:ext cx="5731510" cy="382079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85" y="2632541"/>
            <a:ext cx="5730875" cy="3820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  <a:blipFill rotWithShape="1">
                <a:blip r:embed="rId4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Type-I error for scenario 3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08120"/>
              </p:ext>
            </p:extLst>
          </p:nvPr>
        </p:nvGraphicFramePr>
        <p:xfrm>
          <a:off x="335360" y="2636912"/>
          <a:ext cx="5789855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396000"/>
                <a:gridCol w="396000"/>
                <a:gridCol w="1152000"/>
                <a:gridCol w="769171"/>
                <a:gridCol w="769171"/>
                <a:gridCol w="769171"/>
                <a:gridCol w="769171"/>
                <a:gridCol w="769171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0.0455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54" y="2632541"/>
            <a:ext cx="5731510" cy="382079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5" y="2636912"/>
            <a:ext cx="5730875" cy="3820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18" y="2236546"/>
                <a:ext cx="2308581" cy="400366"/>
              </a:xfrm>
              <a:prstGeom prst="rect">
                <a:avLst/>
              </a:prstGeom>
              <a:blipFill rotWithShape="1">
                <a:blip r:embed="rId4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power estimates for scenario 1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11091"/>
              </p:ext>
            </p:extLst>
          </p:nvPr>
        </p:nvGraphicFramePr>
        <p:xfrm>
          <a:off x="2999656" y="2636912"/>
          <a:ext cx="6912768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417357"/>
                <a:gridCol w="417357"/>
                <a:gridCol w="1214130"/>
                <a:gridCol w="810654"/>
                <a:gridCol w="810654"/>
                <a:gridCol w="810654"/>
                <a:gridCol w="810654"/>
                <a:gridCol w="810654"/>
                <a:gridCol w="810654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0.2675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0.4820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0.6635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0.4255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0.6645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0.3505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0.5795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0.5245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0.7450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0.8070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0.8980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0.7545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0.8980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0.2210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0.5520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0.8220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0.4825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0.8265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0.2840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0.6515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0.8815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0.5745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0.0195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0.8810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0.5260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0.8480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0.9645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0.7790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0.0930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0.9670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0.2700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0.4445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0.4325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0.6090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0.3525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0.5285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0.6925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0.5130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0.6915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0.7640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0.8670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0.7530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0.0675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0.8660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0.1825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0.4730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0.7010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0.4210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0.6935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0.2425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0.5625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0.7780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0.4725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0.7855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0.9215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0.7210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0.9225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72264" y="1988840"/>
            <a:ext cx="5866928" cy="1362075"/>
          </a:xfrm>
        </p:spPr>
        <p:txBody>
          <a:bodyPr>
            <a:normAutofit/>
          </a:bodyPr>
          <a:lstStyle/>
          <a:p>
            <a:pPr algn="l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rPr>
              <a:t>Introduction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491208" y="2924944"/>
            <a:ext cx="6659216" cy="144016"/>
            <a:chOff x="-3132856" y="4005064"/>
            <a:chExt cx="6659216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-3132856" y="4077072"/>
              <a:ext cx="65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88088" y="3356992"/>
            <a:ext cx="503400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Genome wide association study (GWAS)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Missing heritability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Common disease - Rare variant hypothesis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Extreme phenotype in GWAS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Impact of ascertainment </a:t>
            </a:r>
            <a:r>
              <a:rPr lang="en-US" altLang="ko-KR" dirty="0" smtClean="0"/>
              <a:t>scheme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149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power estimates for scenario 2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776"/>
              </p:ext>
            </p:extLst>
          </p:nvPr>
        </p:nvGraphicFramePr>
        <p:xfrm>
          <a:off x="2999656" y="2636912"/>
          <a:ext cx="6912768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417357"/>
                <a:gridCol w="417357"/>
                <a:gridCol w="1214130"/>
                <a:gridCol w="810654"/>
                <a:gridCol w="810654"/>
                <a:gridCol w="810654"/>
                <a:gridCol w="810654"/>
                <a:gridCol w="810654"/>
                <a:gridCol w="810654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0.2715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0.4960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0.7275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0.5165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0.6730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0.3555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0.7970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0.6160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0.0110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0.7565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0.6115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0.8010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0.9320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0.8240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0.0415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0.9030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0.1930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0.5940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0.9000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0.5485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0.8115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0.2750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0.6840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0.9310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0.6530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0.0270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0.8685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0.5030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0.8595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0.9775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0.8415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0.0960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0.9565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0.2630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0.4355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0.6425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0.4625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0.0060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0.5850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0.3540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0.5285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0.7320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0.5585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0.6795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0.5955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0.7495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0.8930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0.8720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0.1910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0.5080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0.7940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0.4870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0.7185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0.2695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0.8520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0.5800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0.0080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0.4985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0.8030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0.9525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0.7885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0.0480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0.9185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Evaluation of Selection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Empirical power estimates for scenario 3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70934"/>
              </p:ext>
            </p:extLst>
          </p:nvPr>
        </p:nvGraphicFramePr>
        <p:xfrm>
          <a:off x="2999656" y="2636912"/>
          <a:ext cx="6912768" cy="3969904"/>
        </p:xfrm>
        <a:graphic>
          <a:graphicData uri="http://schemas.openxmlformats.org/drawingml/2006/table">
            <a:tbl>
              <a:tblPr firstRow="1" firstCol="1" bandRow="1"/>
              <a:tblGrid>
                <a:gridCol w="417357"/>
                <a:gridCol w="417357"/>
                <a:gridCol w="1214130"/>
                <a:gridCol w="810654"/>
                <a:gridCol w="810654"/>
                <a:gridCol w="810654"/>
                <a:gridCol w="810654"/>
                <a:gridCol w="810654"/>
                <a:gridCol w="810654"/>
              </a:tblGrid>
              <a:tr h="601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0.2700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0.4970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0.7475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0.5180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0.0045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0.6645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0.3490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0.5825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0.8065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0.6075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0.7495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0.5980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0.7950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0.9245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0.8120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0.0405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0.9065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0.2135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0.5635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0.8860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0.5770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0.8030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0.2850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0.6505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0.9215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0.6595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0.0340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0.8605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0.5380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0.8385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0.9825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0.8565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0.1130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0.9600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0.2615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0.4455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0.6375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0.4470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0.5935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0.3485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0.5330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0.7205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0.5390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0.0185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0.6810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0.5855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0.7570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0.8795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0.7710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0.0655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0.8450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0.2130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0.4695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0.7860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0.5025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0.0090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0.7125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0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0.2890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0.5775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0.8475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0.6005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0.0175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0.7905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1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0.5020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0.7890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0.9515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0.7990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0.0570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0.9225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Robustness of CE to choices of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h</a:t>
            </a:r>
            <a:r>
              <a:rPr lang="en-US" altLang="ko-KR" baseline="30000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4425355"/>
          </a:xfrm>
        </p:spPr>
        <p:txBody>
          <a:bodyPr/>
          <a:lstStyle/>
          <a:p>
            <a:r>
              <a:rPr lang="en-US" altLang="ko-KR" dirty="0" smtClean="0"/>
              <a:t>True setting : </a:t>
            </a:r>
            <a:r>
              <a:rPr lang="en-US" altLang="ko-KR" i="1" dirty="0"/>
              <a:t>h</a:t>
            </a:r>
            <a:r>
              <a:rPr lang="en-US" altLang="ko-KR" baseline="30000" dirty="0"/>
              <a:t>2</a:t>
            </a:r>
            <a:r>
              <a:rPr lang="en-US" altLang="ko-KR" dirty="0"/>
              <a:t>= 0.3, and </a:t>
            </a:r>
            <a:r>
              <a:rPr lang="en-US" altLang="ko-KR" i="1" dirty="0"/>
              <a:t>q </a:t>
            </a:r>
            <a:r>
              <a:rPr lang="en-US" altLang="ko-KR" dirty="0"/>
              <a:t>= </a:t>
            </a:r>
            <a:r>
              <a:rPr lang="en-US" altLang="ko-KR" dirty="0" smtClean="0"/>
              <a:t>0.3</a:t>
            </a:r>
          </a:p>
          <a:p>
            <a:r>
              <a:rPr lang="en-US" altLang="ko-KR" dirty="0" smtClean="0"/>
              <a:t>Assumption : </a:t>
            </a:r>
            <a:r>
              <a:rPr lang="en-US" altLang="ko-KR" dirty="0"/>
              <a:t>(</a:t>
            </a:r>
            <a:r>
              <a:rPr lang="en-US" altLang="ko-KR" i="1" dirty="0"/>
              <a:t>h</a:t>
            </a:r>
            <a:r>
              <a:rPr lang="en-US" altLang="ko-KR" baseline="30000" dirty="0"/>
              <a:t>2</a:t>
            </a:r>
            <a:r>
              <a:rPr lang="en-US" altLang="ko-KR" dirty="0"/>
              <a:t>, </a:t>
            </a:r>
            <a:r>
              <a:rPr lang="en-US" altLang="ko-KR" i="1" dirty="0"/>
              <a:t>q</a:t>
            </a:r>
            <a:r>
              <a:rPr lang="en-US" altLang="ko-KR" dirty="0"/>
              <a:t>) </a:t>
            </a:r>
            <a:r>
              <a:rPr lang="en-US" altLang="ko-KR" dirty="0" smtClean="0"/>
              <a:t>= (</a:t>
            </a:r>
            <a:r>
              <a:rPr lang="en-US" altLang="ko-KR" dirty="0"/>
              <a:t>0.1, 0.1), (0.2, 0.2), (0.4, 0.4), and (0.5, 0.5)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68376"/>
              </p:ext>
            </p:extLst>
          </p:nvPr>
        </p:nvGraphicFramePr>
        <p:xfrm>
          <a:off x="3287688" y="2852935"/>
          <a:ext cx="7848872" cy="3950844"/>
        </p:xfrm>
        <a:graphic>
          <a:graphicData uri="http://schemas.openxmlformats.org/drawingml/2006/table">
            <a:tbl>
              <a:tblPr firstRow="1" firstCol="1" bandRow="1"/>
              <a:tblGrid>
                <a:gridCol w="1122502"/>
                <a:gridCol w="933978"/>
                <a:gridCol w="1122502"/>
                <a:gridCol w="933978"/>
                <a:gridCol w="933978"/>
                <a:gridCol w="933978"/>
                <a:gridCol w="933978"/>
                <a:gridCol w="933978"/>
              </a:tblGrid>
              <a:tr h="585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h</a:t>
                      </a:r>
                      <a:r>
                        <a:rPr lang="en-US" sz="1600" kern="0" baseline="3000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q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Significance levels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S1</a:t>
                      </a:r>
                      <a:r>
                        <a:rPr lang="en-US" sz="1600" kern="0" baseline="3000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a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S2</a:t>
                      </a:r>
                      <a:r>
                        <a:rPr lang="en-US" sz="1600" kern="0" baseline="3000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b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S3</a:t>
                      </a:r>
                      <a:r>
                        <a:rPr lang="en-US" sz="1600" kern="0" baseline="3000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c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S4</a:t>
                      </a:r>
                      <a:r>
                        <a:rPr lang="en-US" sz="1600" kern="0" baseline="3000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d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S5</a:t>
                      </a:r>
                      <a:r>
                        <a:rPr lang="en-US" sz="1600" kern="0" baseline="3000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e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7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102.899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100.705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99.888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100.657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88.235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103.586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99.774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99.946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99.841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92.857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100.106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98.425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100.154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100.540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100.000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7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104.348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98.325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100.503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101.221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97.059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102.110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98.417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100.270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101.351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98.214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98.301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98.308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99.897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101.439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97.222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7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106.087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97.884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100.447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101.972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91.176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106.118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97.513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100.486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101.510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91.071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96.603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99.650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100.410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98.741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103.333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7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95.072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101.146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100.280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102.723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88.235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99.367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99.925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100.054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103.021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94.643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0.05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102.866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99.242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100.513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100.540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/>
                          <a:ea typeface="맑은 고딕"/>
                          <a:cs typeface="Times New Roman"/>
                        </a:rPr>
                        <a:t>104.444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35360" y="2852936"/>
            <a:ext cx="2685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Empirical relative power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for Scenario 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348880"/>
            <a:ext cx="4953987" cy="45033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Robustness of CE to choices of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h</a:t>
            </a:r>
            <a:r>
              <a:rPr lang="en-US" altLang="ko-KR" baseline="30000" dirty="0" smtClean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72816"/>
                <a:ext cx="10972800" cy="4425355"/>
              </a:xfrm>
            </p:spPr>
            <p:txBody>
              <a:bodyPr/>
              <a:lstStyle/>
              <a:p>
                <a:r>
                  <a:rPr lang="en-US" altLang="ko-KR" dirty="0" smtClean="0"/>
                  <a:t>Contour plot for the correlation between orders of </a:t>
                </a:r>
                <a:r>
                  <a:rPr lang="en-US" altLang="ko-KR" dirty="0" err="1" smtClean="0"/>
                  <a:t>Ces</a:t>
                </a:r>
                <a:r>
                  <a:rPr lang="en-US" altLang="ko-KR" dirty="0" smtClean="0"/>
                  <a:t> calculated </a:t>
                </a:r>
                <a:r>
                  <a:rPr lang="en-US" altLang="ko-KR" dirty="0"/>
                  <a:t>from true and </a:t>
                </a:r>
                <a:r>
                  <a:rPr lang="en-US" altLang="ko-KR" dirty="0" err="1"/>
                  <a:t>misspecified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(</a:t>
                </a:r>
                <a:r>
                  <a:rPr lang="en-US" altLang="ko-KR" i="1" dirty="0" smtClean="0"/>
                  <a:t>h</a:t>
                </a:r>
                <a:r>
                  <a:rPr lang="en-US" altLang="ko-KR" baseline="30000" dirty="0" smtClean="0"/>
                  <a:t>2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). ‘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i="1" dirty="0" smtClean="0"/>
                  <a:t>’ </a:t>
                </a:r>
                <a:r>
                  <a:rPr lang="en-US" altLang="ko-KR" dirty="0" smtClean="0"/>
                  <a:t>is a point where correlation is exactly 1.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72816"/>
                <a:ext cx="10972800" cy="4425355"/>
              </a:xfrm>
              <a:blipFill rotWithShape="1">
                <a:blip r:embed="rId3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Selection of samples with extreme phenotypes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Simulation study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Type 2 Diabetes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Description and Quality Control</a:t>
            </a:r>
          </a:p>
          <a:p>
            <a:pPr lvl="1"/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9" y="2663888"/>
            <a:ext cx="9893549" cy="399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6" name="TextBox 14335"/>
          <p:cNvSpPr txBox="1"/>
          <p:nvPr/>
        </p:nvSpPr>
        <p:spPr>
          <a:xfrm>
            <a:off x="9211683" y="5840965"/>
            <a:ext cx="2500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Selecting 1,000 cases </a:t>
            </a:r>
            <a:br>
              <a:rPr lang="en-US" altLang="ko-KR" dirty="0" smtClean="0"/>
            </a:br>
            <a:r>
              <a:rPr lang="en-US" altLang="ko-KR" dirty="0" smtClean="0"/>
              <a:t>and 4,000 controls </a:t>
            </a:r>
            <a:endParaRPr lang="ko-KR" altLang="en-US" dirty="0"/>
          </a:p>
        </p:txBody>
      </p:sp>
      <p:sp>
        <p:nvSpPr>
          <p:cNvPr id="14337" name="오른쪽 화살표 14336"/>
          <p:cNvSpPr/>
          <p:nvPr/>
        </p:nvSpPr>
        <p:spPr>
          <a:xfrm>
            <a:off x="8886533" y="6021288"/>
            <a:ext cx="288032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Type 2 Diabetes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Family history</a:t>
            </a:r>
          </a:p>
          <a:p>
            <a:pPr lvl="1"/>
            <a:r>
              <a:rPr lang="en-US" altLang="ko-KR" sz="2400" dirty="0" smtClean="0"/>
              <a:t>In the KARE cohort, the disease status of relatives was collected by a survey from all participants, and 1,037 subjects answered that they have affected relatives. (1,230 affected relatives were available)</a:t>
            </a:r>
          </a:p>
          <a:p>
            <a:pPr lvl="1"/>
            <a:endParaRPr lang="en-US" altLang="ko-KR" sz="2400" dirty="0" smtClean="0"/>
          </a:p>
          <a:p>
            <a:pPr lvl="1"/>
            <a:r>
              <a:rPr lang="en-US" altLang="ko-KR" sz="2400" dirty="0" smtClean="0"/>
              <a:t>In the SNUH cohort, the disease status of relatives was obtained based on the recall of the </a:t>
            </a:r>
            <a:r>
              <a:rPr lang="en-US" altLang="ko-KR" sz="2400" dirty="0" err="1" smtClean="0"/>
              <a:t>proband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In total, the disease statuses of 7,825 relatives were available, among which 2,875 subjects had T2D.</a:t>
            </a:r>
            <a:endParaRPr lang="en-US" altLang="ko-K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Type 2 Diabetes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Prevalence of T2D in Korea</a:t>
            </a:r>
          </a:p>
          <a:p>
            <a:pPr lvl="1"/>
            <a:r>
              <a:rPr lang="en-US" altLang="ko-KR" sz="2400" dirty="0" smtClean="0"/>
              <a:t>About </a:t>
            </a:r>
            <a:r>
              <a:rPr lang="en-US" altLang="ko-KR" sz="2400" dirty="0"/>
              <a:t>9.9% of adults over 30 years of age were expected to have T2D in </a:t>
            </a:r>
            <a:r>
              <a:rPr lang="en-US" altLang="ko-KR" sz="2400" dirty="0" smtClean="0"/>
              <a:t>2009 </a:t>
            </a:r>
            <a:br>
              <a:rPr lang="en-US" altLang="ko-KR" sz="24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/>
              <a:t>Kim, D. J. (2011). The epidemiology of diabetes in Korea. </a:t>
            </a:r>
            <a:r>
              <a:rPr lang="en-US" altLang="ko-KR" sz="1600" i="1" dirty="0"/>
              <a:t>Diabetes &amp; metabolism journal</a:t>
            </a:r>
            <a:r>
              <a:rPr lang="en-US" altLang="ko-KR" sz="1600" dirty="0"/>
              <a:t>, </a:t>
            </a:r>
            <a:r>
              <a:rPr lang="en-US" altLang="ko-KR" sz="1600" i="1" dirty="0"/>
              <a:t>35</a:t>
            </a:r>
            <a:r>
              <a:rPr lang="en-US" altLang="ko-KR" sz="1600" dirty="0"/>
              <a:t>(4), 303-308</a:t>
            </a:r>
            <a:r>
              <a:rPr lang="en-US" altLang="ko-KR" sz="1600" dirty="0" smtClean="0"/>
              <a:t>.)</a:t>
            </a:r>
            <a:endParaRPr lang="en-US" altLang="ko-KR" sz="2400" dirty="0" smtClean="0"/>
          </a:p>
          <a:p>
            <a:r>
              <a:rPr lang="en-US" altLang="ko-KR" dirty="0" smtClean="0"/>
              <a:t>Heritability of T2D</a:t>
            </a:r>
          </a:p>
          <a:p>
            <a:pPr lvl="1"/>
            <a:r>
              <a:rPr lang="en-US" altLang="ko-KR" sz="2400" dirty="0" smtClean="0"/>
              <a:t>It has been reported to be approximately 26%</a:t>
            </a:r>
            <a:br>
              <a:rPr lang="en-US" altLang="ko-KR" sz="24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Poulsen</a:t>
            </a:r>
            <a:r>
              <a:rPr lang="en-US" altLang="ko-KR" sz="1600" dirty="0"/>
              <a:t>, P., </a:t>
            </a:r>
            <a:r>
              <a:rPr lang="en-US" altLang="ko-KR" sz="1600" dirty="0" err="1"/>
              <a:t>Kyvik</a:t>
            </a:r>
            <a:r>
              <a:rPr lang="en-US" altLang="ko-KR" sz="1600" dirty="0"/>
              <a:t>, K. O., </a:t>
            </a:r>
            <a:r>
              <a:rPr lang="en-US" altLang="ko-KR" sz="1600" dirty="0" err="1"/>
              <a:t>Vaag</a:t>
            </a:r>
            <a:r>
              <a:rPr lang="en-US" altLang="ko-KR" sz="1600" dirty="0"/>
              <a:t>, A., &amp; Beck-Nielsen, H. (1999). Heritability of type II (non-insulin-dependent) diabetes mellitus and abnormal glucose tolerance–a population-based twin study. </a:t>
            </a:r>
            <a:r>
              <a:rPr lang="en-US" altLang="ko-KR" sz="1600" i="1" dirty="0" err="1"/>
              <a:t>Diabetologia</a:t>
            </a:r>
            <a:r>
              <a:rPr lang="en-US" altLang="ko-KR" sz="1600" dirty="0"/>
              <a:t>, </a:t>
            </a:r>
            <a:r>
              <a:rPr lang="en-US" altLang="ko-KR" sz="1600" i="1" dirty="0"/>
              <a:t>42</a:t>
            </a:r>
            <a:r>
              <a:rPr lang="en-US" altLang="ko-KR" sz="1600" dirty="0"/>
              <a:t>(2), 139-145</a:t>
            </a:r>
            <a:r>
              <a:rPr lang="en-US" altLang="ko-KR" sz="1600" dirty="0" smtClean="0"/>
              <a:t>.)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included top ten PC scores, sex, age and squared age as covariates for GWAS.</a:t>
            </a:r>
            <a:endParaRPr lang="en-US" altLang="ko-KR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Application to GWAS of Type 2 Diabetes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QQ plots for the results from GWAS of T2D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636912"/>
            <a:ext cx="8496944" cy="3338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Application to GWAS of Type 2 Diabetes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Manhattan plots for the results from genome-wide association study (GWAS) of type 2 diabetes. 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55"/>
          <a:stretch/>
        </p:blipFill>
        <p:spPr>
          <a:xfrm>
            <a:off x="47328" y="3073524"/>
            <a:ext cx="4187957" cy="210729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3" b="32774"/>
          <a:stretch/>
        </p:blipFill>
        <p:spPr>
          <a:xfrm>
            <a:off x="4068283" y="3139883"/>
            <a:ext cx="4187957" cy="205882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2" r="5389"/>
          <a:stretch/>
        </p:blipFill>
        <p:spPr>
          <a:xfrm>
            <a:off x="8182409" y="3068960"/>
            <a:ext cx="3962263" cy="2063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Application to GWAS of Type 2 Diabetes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780575"/>
              </p:ext>
            </p:extLst>
          </p:nvPr>
        </p:nvGraphicFramePr>
        <p:xfrm>
          <a:off x="596211" y="3140968"/>
          <a:ext cx="5400001" cy="3098800"/>
        </p:xfrm>
        <a:graphic>
          <a:graphicData uri="http://schemas.openxmlformats.org/drawingml/2006/table">
            <a:tbl>
              <a:tblPr firstRow="1" firstCol="1" bandRow="1"/>
              <a:tblGrid>
                <a:gridCol w="918253"/>
                <a:gridCol w="406960"/>
                <a:gridCol w="660987"/>
                <a:gridCol w="1098404"/>
                <a:gridCol w="771799"/>
                <a:gridCol w="771799"/>
                <a:gridCol w="771799"/>
              </a:tblGrid>
              <a:tr h="34774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SNP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CHR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POS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Gene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 using all subjects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using S1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using S3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rs10946398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20661034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8.25×10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-19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2.03×10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3.35×10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rs7754840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20661250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7.03×10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-17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1.82×10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1.88×10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rs9460546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20663632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5.10×10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6.53×10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3.91×10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rs9465871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20717255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8.91×10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2.40×10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1.61×10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rs7747752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20725423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1.31×10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-15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1.69×10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5.39×10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rs7767391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20725240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1.84×10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-15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1.78×10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7.21×10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rs9348440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20641336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1.20×10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5.90×10</a:t>
                      </a:r>
                      <a:r>
                        <a:rPr lang="en-US" sz="1000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3.35×10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rs2328549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20718240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3.53×10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2.48×10</a:t>
                      </a:r>
                      <a:r>
                        <a:rPr lang="en-US" sz="1000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5.02×10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-11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rs10811661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22134094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CDKN2B-AS1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2.84×10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1.51×10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1.04×10</a:t>
                      </a:r>
                      <a:r>
                        <a:rPr lang="en-US" sz="1000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106962"/>
              </p:ext>
            </p:extLst>
          </p:nvPr>
        </p:nvGraphicFramePr>
        <p:xfrm>
          <a:off x="6312623" y="3140968"/>
          <a:ext cx="5400001" cy="2794000"/>
        </p:xfrm>
        <a:graphic>
          <a:graphicData uri="http://schemas.openxmlformats.org/drawingml/2006/table">
            <a:tbl>
              <a:tblPr firstRow="1" firstCol="1" bandRow="1"/>
              <a:tblGrid>
                <a:gridCol w="918253"/>
                <a:gridCol w="406960"/>
                <a:gridCol w="660987"/>
                <a:gridCol w="1098404"/>
                <a:gridCol w="771799"/>
                <a:gridCol w="771799"/>
                <a:gridCol w="771799"/>
              </a:tblGrid>
              <a:tr h="34774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SNP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CHR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POS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Gene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 using all subjects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using S1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GWAS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using S3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rs7741604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20731524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4.74×10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1.16×10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2.23×10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rs1526959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79753790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SYT1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1.16×10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3.00×10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2.89×10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rs4291090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20570039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1.81×10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3.20×10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6.40×10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rs2820001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20758943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3.23×10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9.19×10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2.05×10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rs10946406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20758760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4.01×10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1.61×10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5.02×10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rs2294809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20599888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4.52×10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4.90×10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2.41×10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rs9366357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20599628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CDKAL1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6.09×10</a:t>
                      </a:r>
                      <a:r>
                        <a:rPr lang="en-US" sz="1000" b="1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4.34×10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4.22×10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47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rs12679402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41958980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AP3M2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8.45×10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kern="1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2.53×10</a:t>
                      </a:r>
                      <a:r>
                        <a:rPr lang="en-US" sz="1000" kern="100" baseline="3000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400"/>
                        </a:spcAft>
                      </a:pPr>
                      <a:r>
                        <a:rPr lang="en-US" sz="1000" b="1" kern="1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1.26×10</a:t>
                      </a:r>
                      <a:r>
                        <a:rPr lang="en-US" sz="1000" b="1" kern="100" baseline="30000" dirty="0">
                          <a:effectLst/>
                          <a:latin typeface="Times New Roman"/>
                          <a:ea typeface="바탕"/>
                          <a:cs typeface="Times New Roman"/>
                        </a:rPr>
                        <a:t>-8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0958" marR="5095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>
          <a:xfrm>
            <a:off x="609600" y="1988840"/>
            <a:ext cx="10972800" cy="442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Results of GWAS. Genome-wide significance level was 1.872 x 10</a:t>
            </a:r>
            <a:r>
              <a:rPr lang="en-US" altLang="ko-KR" baseline="30000" dirty="0" smtClean="0"/>
              <a:t>-7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Application to GWAS of T2D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Discussion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4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GWAS catalog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3797"/>
            <a:ext cx="5309234" cy="4424362"/>
          </a:xfrm>
        </p:spPr>
      </p:pic>
      <p:grpSp>
        <p:nvGrpSpPr>
          <p:cNvPr id="6" name="그룹 5"/>
          <p:cNvGrpSpPr/>
          <p:nvPr/>
        </p:nvGrpSpPr>
        <p:grpSpPr>
          <a:xfrm>
            <a:off x="407368" y="2755951"/>
            <a:ext cx="5310000" cy="2523229"/>
            <a:chOff x="551384" y="2492896"/>
            <a:chExt cx="7262266" cy="25232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87" b="53093"/>
            <a:stretch/>
          </p:blipFill>
          <p:spPr>
            <a:xfrm>
              <a:off x="551384" y="2492896"/>
              <a:ext cx="7262266" cy="17296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07" b="13414"/>
            <a:stretch/>
          </p:blipFill>
          <p:spPr>
            <a:xfrm>
              <a:off x="551384" y="4002571"/>
              <a:ext cx="7262266" cy="1013554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04616" y="1753997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Associations with p-values less than</a:t>
            </a:r>
            <a:b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5x10</a:t>
            </a:r>
            <a:r>
              <a:rPr lang="en-US" altLang="ko-KR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shown since 2005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2884" y="5543963"/>
            <a:ext cx="27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~ December. 2008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6200" y="5543963"/>
            <a:ext cx="199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~ April. 2018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7866" y="6251382"/>
            <a:ext cx="551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NHGRI GWAS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Catalog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https://www.ebi.ac.uk/gwas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Genome wide association study (GWAS)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Missing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Common disease - Rare variant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hypothesis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 this report, a new statistical method for selecting the most informative cases and controls based on the family history of disease was proposed.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The proposed method simultaneously takes into account both familial distance and number of relatives.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Selecting cases and controls using this method leads to a substantial improvement in statistical power. 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Limitation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Model assumption (Multivariate normal distribution)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Recall bias for the family history of disease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Heritability and prevalence should be </a:t>
            </a:r>
            <a:r>
              <a:rPr lang="en-US" altLang="ko-KR" dirty="0" smtClean="0"/>
              <a:t>known</a:t>
            </a:r>
            <a:endParaRPr lang="en-US" altLang="ko-KR" dirty="0"/>
          </a:p>
          <a:p>
            <a:pPr marL="514350" indent="-457200">
              <a:lnSpc>
                <a:spcPct val="150000"/>
              </a:lnSpc>
            </a:pPr>
            <a:r>
              <a:rPr lang="en-US" altLang="ko-KR" dirty="0" smtClean="0"/>
              <a:t>Nevertheless, </a:t>
            </a:r>
            <a:r>
              <a:rPr lang="en-US" altLang="ko-KR" dirty="0"/>
              <a:t>Our results reveal that additional statistical power can be achieved in association analyses with careful selection of cases and </a:t>
            </a:r>
            <a:r>
              <a:rPr lang="en-US" altLang="ko-KR" dirty="0" smtClean="0"/>
              <a:t>controls</a:t>
            </a:r>
          </a:p>
          <a:p>
            <a:pPr marL="514350" indent="-457200">
              <a:lnSpc>
                <a:spcPct val="150000"/>
              </a:lnSpc>
            </a:pPr>
            <a:r>
              <a:rPr lang="en-US" altLang="ko-KR" dirty="0" smtClean="0"/>
              <a:t>The </a:t>
            </a:r>
            <a:r>
              <a:rPr lang="en-US" altLang="ko-KR" dirty="0"/>
              <a:t>family history of disease is very useful for this purpose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Cases and Controls for GWAS using Family history of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T2D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8" y="1490861"/>
            <a:ext cx="9973141" cy="1362075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Heritability Estimation and Genetic Association Study in Family-based Design for the Disease on the Binary Trait using Liability Threshold Model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456728" y="3212976"/>
            <a:ext cx="2536671" cy="144016"/>
            <a:chOff x="989689" y="4005064"/>
            <a:chExt cx="2536671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989689" y="4077072"/>
              <a:ext cx="23926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51584" y="3573016"/>
            <a:ext cx="613661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Notations and the disease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Estimation of the parameters using the EM algorithm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Conditional expected score test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Simulation study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Application to GWAS of LAM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Application to heritability estimation of CRC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i</a:t>
                </a:r>
                <a:r>
                  <a:rPr lang="en-US" altLang="ko-KR" dirty="0" smtClean="0"/>
                  <a:t> : family,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= </a:t>
                </a:r>
                <a:r>
                  <a:rPr lang="en-US" altLang="ko-KR" dirty="0" smtClean="0"/>
                  <a:t>1, ... ,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n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: individual, </a:t>
                </a:r>
                <a:r>
                  <a:rPr lang="en-US" altLang="ko-KR" i="1" dirty="0" smtClean="0"/>
                  <a:t> j</a:t>
                </a:r>
                <a:r>
                  <a:rPr lang="en-US" altLang="ko-KR" dirty="0" smtClean="0"/>
                  <a:t> = 1, ... , </a:t>
                </a:r>
                <a:r>
                  <a:rPr lang="en-US" altLang="ko-KR" i="1" dirty="0" err="1" smtClean="0"/>
                  <a:t>n</a:t>
                </a:r>
                <a:r>
                  <a:rPr lang="en-US" altLang="ko-KR" i="1" baseline="-25000" dirty="0" err="1" smtClean="0"/>
                  <a:t>i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𝑁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/>
              </a:p>
              <a:p>
                <a:r>
                  <a:rPr lang="en-US" altLang="ko-KR" b="1" dirty="0" err="1" smtClean="0"/>
                  <a:t>X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environmental or genetic effects 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family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 err="1" smtClean="0"/>
                  <a:t>U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i="1" dirty="0" smtClean="0"/>
                  <a:t> </a:t>
                </a:r>
                <a:r>
                  <a:rPr lang="en-US" altLang="ko-KR" dirty="0" smtClean="0"/>
                  <a:t>: random effect including polygenic effect and random effect for subject </a:t>
                </a:r>
                <a:r>
                  <a:rPr lang="en-US" altLang="ko-KR" i="1" dirty="0" smtClean="0"/>
                  <a:t>j </a:t>
                </a:r>
                <a:r>
                  <a:rPr lang="en-US" altLang="ko-KR" dirty="0" smtClean="0"/>
                  <a:t>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dirty="0" smtClean="0"/>
                  <a:t> </a:t>
                </a:r>
              </a:p>
              <a:p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liability 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</a:t>
                </a:r>
                <a:r>
                  <a:rPr lang="en-US" altLang="ko-KR" dirty="0" err="1" smtClean="0"/>
                  <a:t>famliy</a:t>
                </a:r>
                <a:r>
                  <a:rPr lang="en-US" altLang="ko-KR" dirty="0" smtClean="0"/>
                  <a:t> </a:t>
                </a:r>
                <a:r>
                  <a:rPr lang="en-US" altLang="ko-KR" i="1" dirty="0" err="1"/>
                  <a:t>i</a:t>
                </a:r>
                <a:endParaRPr lang="en-US" altLang="ko-KR" i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58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1503"/>
            <a:ext cx="11167856" cy="149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 smtClean="0"/>
                  <a:t>Once </a:t>
                </a:r>
                <a:r>
                  <a:rPr lang="en-US" altLang="ko-KR" i="1" dirty="0" err="1" smtClean="0"/>
                  <a:t>Y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which are the lower and upper bound of </a:t>
                </a:r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respectively. 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ko-KR" dirty="0"/>
              </a:p>
              <a:p>
                <a:endParaRPr lang="en-US" altLang="ko-KR" dirty="0" smtClean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Vector form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𝐗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𝐔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𝐚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𝐛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pPr marL="0" indent="0" algn="ctr">
                  <a:buNone/>
                </a:pPr>
                <a:r>
                  <a:rPr lang="en-US" altLang="ko-KR" dirty="0" smtClean="0"/>
                  <a:t>and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</a:t>
                </a:r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𝐗</m:t>
                      </m:r>
                      <m:sSub>
                        <m:sSubPr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𝑀𝑉𝑁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𝐗</m:t>
                          </m:r>
                          <m:sSub>
                            <m:sSubPr>
                              <m:ctrlPr>
                                <a:rPr lang="ko-KR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Under the polygenic model with additivity of genetic effects across loci and LE among loci, we can get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𝑒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are the variance of additive and environmental effects in the population.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the kinship coefficient matrix multiplied by </a:t>
                </a:r>
                <a:r>
                  <a:rPr lang="en-US" altLang="ko-KR" dirty="0" smtClean="0"/>
                  <a:t>two.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Heritability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 smtClean="0"/>
                  <a:t>If we assumed that the sum of additive and environmental variances is equal to one,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Finally, the liability vector </a:t>
                </a:r>
                <a:r>
                  <a:rPr lang="en-US" altLang="ko-KR" b="1" dirty="0" smtClean="0"/>
                  <a:t>L</a:t>
                </a:r>
                <a:r>
                  <a:rPr lang="en-US" altLang="ko-KR" dirty="0" smtClean="0"/>
                  <a:t> follows multivariate normal distribution with mean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 smtClean="0"/>
                  <a:t>and variance-covariance matrix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ko-KR" dirty="0" smtClean="0"/>
                  <a:t> which are block diagonal matrix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 algorithm (</a:t>
            </a:r>
            <a:r>
              <a:rPr lang="en-US" altLang="ko-KR" dirty="0" err="1"/>
              <a:t>Dempster</a:t>
            </a:r>
            <a:r>
              <a:rPr lang="en-US" altLang="ko-KR" dirty="0"/>
              <a:t> et al., 1977)</a:t>
            </a:r>
            <a:br>
              <a:rPr lang="en-US" altLang="ko-KR" dirty="0"/>
            </a:br>
            <a:r>
              <a:rPr lang="en-US" altLang="ko-KR" dirty="0"/>
              <a:t>: an </a:t>
            </a:r>
            <a:r>
              <a:rPr lang="en-US" altLang="ko-KR" dirty="0">
                <a:solidFill>
                  <a:srgbClr val="C00000"/>
                </a:solidFill>
              </a:rPr>
              <a:t>iterative method</a:t>
            </a:r>
            <a:r>
              <a:rPr lang="en-US" altLang="ko-KR" dirty="0"/>
              <a:t> to find </a:t>
            </a:r>
            <a:r>
              <a:rPr lang="en-US" altLang="ko-KR" dirty="0">
                <a:solidFill>
                  <a:srgbClr val="C00000"/>
                </a:solidFill>
              </a:rPr>
              <a:t>maximum likelihood estimates </a:t>
            </a:r>
            <a:r>
              <a:rPr lang="en-US" altLang="ko-KR" dirty="0"/>
              <a:t>of parameters in statistical models, where the model depends on </a:t>
            </a:r>
            <a:r>
              <a:rPr lang="en-US" altLang="ko-KR" dirty="0">
                <a:solidFill>
                  <a:srgbClr val="C00000"/>
                </a:solidFill>
              </a:rPr>
              <a:t>unobserved latent variables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1012" y="3406348"/>
            <a:ext cx="9761531" cy="30469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Procedure</a:t>
            </a:r>
            <a:endParaRPr lang="en-US" altLang="ko-KR" b="1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Define complete data consisting of observed variable &amp; unobserved (missing, latent) variable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Obtain the joint log likelihood function of observed and unobserved variables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Take conditional expectation given observed variable to the joint log likelihood function </a:t>
            </a:r>
            <a:br>
              <a:rPr lang="en-US" altLang="ko-KR" dirty="0" smtClean="0">
                <a:latin typeface="Calibri" panose="020F0502020204030204" pitchFamily="34" charset="0"/>
              </a:rPr>
            </a:br>
            <a:r>
              <a:rPr lang="en-US" altLang="ko-KR" dirty="0" smtClean="0">
                <a:latin typeface="Calibri" panose="020F0502020204030204" pitchFamily="34" charset="0"/>
              </a:rPr>
              <a:t>and denote it as </a:t>
            </a:r>
            <a:r>
              <a:rPr lang="en-US" altLang="ko-KR" i="1" dirty="0" smtClean="0">
                <a:latin typeface="Calibri" panose="020F0502020204030204" pitchFamily="34" charset="0"/>
              </a:rPr>
              <a:t>Q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Calculate maximizer of Q with respect to the parameter of interest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Update Step 3, 4 and iterate until convergence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00286" y="3751796"/>
            <a:ext cx="5372178" cy="546880"/>
            <a:chOff x="2296166" y="3573016"/>
            <a:chExt cx="5372178" cy="546880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3573016"/>
              <a:ext cx="1893385" cy="369332"/>
              <a:chOff x="3059832" y="3573016"/>
              <a:chExt cx="189338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직선 연결선 6"/>
            <p:cNvCxnSpPr/>
            <p:nvPr/>
          </p:nvCxnSpPr>
          <p:spPr>
            <a:xfrm>
              <a:off x="2296166" y="4119896"/>
              <a:ext cx="174259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272523" y="4119896"/>
              <a:ext cx="33958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blipFill rotWithShape="1"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5771583" y="5926628"/>
            <a:ext cx="2079393" cy="369332"/>
            <a:chOff x="5804975" y="5481806"/>
            <a:chExt cx="2079393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804975" y="5517232"/>
              <a:ext cx="207939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 smtClean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ko-KR" sz="1400" dirty="0" smtClean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𝛃</m:t>
                      </m:r>
                    </m:oMath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 smtClean="0"/>
                  <a:t>, then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93305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Missing Heritability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42990" y="1772816"/>
            <a:ext cx="5539409" cy="4641379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Possible causes</a:t>
            </a:r>
          </a:p>
          <a:p>
            <a:pPr lvl="1"/>
            <a:r>
              <a:rPr lang="en-US" altLang="ko-KR" sz="2400" dirty="0" smtClean="0"/>
              <a:t>Rare variants</a:t>
            </a:r>
          </a:p>
          <a:p>
            <a:pPr lvl="1"/>
            <a:r>
              <a:rPr lang="en-US" altLang="ko-KR" sz="2400" dirty="0" smtClean="0"/>
              <a:t>Epistasis</a:t>
            </a:r>
          </a:p>
          <a:p>
            <a:pPr lvl="1"/>
            <a:r>
              <a:rPr lang="en-US" altLang="ko-KR" sz="2400" dirty="0"/>
              <a:t>G</a:t>
            </a:r>
            <a:r>
              <a:rPr lang="en-US" altLang="ko-KR" sz="2400" dirty="0" smtClean="0"/>
              <a:t>ene x Environment interaction</a:t>
            </a:r>
          </a:p>
          <a:p>
            <a:pPr lvl="1"/>
            <a:r>
              <a:rPr lang="en-US" altLang="ko-KR" sz="2400" dirty="0" smtClean="0"/>
              <a:t>Overestimation of heritability</a:t>
            </a:r>
          </a:p>
          <a:p>
            <a:endParaRPr lang="ko-KR" altLang="en-US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35360" y="1974418"/>
            <a:ext cx="5400000" cy="4320000"/>
            <a:chOff x="1211263" y="371475"/>
            <a:chExt cx="7932737" cy="57912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63" y="371475"/>
              <a:ext cx="7932737" cy="412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450" y="4043363"/>
              <a:ext cx="7345363" cy="2119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3503712" y="632296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dirty="0" err="1"/>
              <a:t>Manolio</a:t>
            </a:r>
            <a:r>
              <a:rPr lang="en-US" altLang="ko-KR" sz="1400" dirty="0"/>
              <a:t> et al, Nature 2009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Genome wide association study (GWAS)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Missing heritability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Common disease - Rare variant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hypothesis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0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E-step of the EM algorithm</a:t>
                </a:r>
              </a:p>
              <a:p>
                <a:pPr lvl="1"/>
                <a:r>
                  <a:rPr lang="en-US" altLang="ko-KR" sz="2400" dirty="0" smtClean="0"/>
                  <a:t>If we assumed that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 has been performed, the conditional expectation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 smtClean="0"/>
                  <a:t>  will be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/>
          <a:stretch/>
        </p:blipFill>
        <p:spPr bwMode="auto">
          <a:xfrm>
            <a:off x="508896" y="3332172"/>
            <a:ext cx="10555655" cy="132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437112"/>
            <a:ext cx="11167856" cy="7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We maximize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with respect to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The partial derivative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endParaRPr lang="en-US" altLang="ko-KR" sz="2400" b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54763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730116"/>
            <a:ext cx="11167856" cy="114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Unfortunately, there is no  closed form of the root which satisfies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In this process, we need a numerical algorithm to find root.</a:t>
                </a:r>
              </a:p>
              <a:p>
                <a:pPr lvl="1"/>
                <a:r>
                  <a:rPr lang="en-US" altLang="ko-KR" sz="2400" dirty="0" smtClean="0"/>
                  <a:t>Newton-Raphson algorithm (Atkinson 2008) was utilized here.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After obtaining the maximizer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in maximization step, we updated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ko-KR" dirty="0"/>
                  <a:t> and repeat EM steps until convergence.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multiplier and </a:t>
                </a:r>
                <a:r>
                  <a:rPr lang="en-US" altLang="ko-KR" dirty="0" err="1" smtClean="0"/>
                  <a:t>Karush</a:t>
                </a:r>
                <a:r>
                  <a:rPr lang="en-US" altLang="ko-KR" dirty="0" smtClean="0"/>
                  <a:t>-Kuhn-Tucker (KKT) condition</a:t>
                </a:r>
              </a:p>
              <a:p>
                <a:pPr lvl="1"/>
                <a:r>
                  <a:rPr lang="en-US" altLang="ko-KR" sz="2400" dirty="0"/>
                  <a:t>Unlike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dirty="0"/>
                  <a:t>, the parameter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is restricted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sSup>
                          <m:sSup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:0≤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 smtClean="0"/>
                  <a:t>In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iteration, the objective function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𝛉</m:t>
                    </m:r>
                  </m:oMath>
                </a14:m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sz="2400" dirty="0"/>
                  <a:t> subject to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ko-KR" sz="2400" dirty="0" smtClean="0"/>
                  <a:t>.</a:t>
                </a:r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Changing the constraint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−1≤0</m:t>
                    </m:r>
                  </m:oMath>
                </a14:m>
                <a:r>
                  <a:rPr lang="en-US" altLang="ko-KR" sz="2400" dirty="0"/>
                  <a:t>, the </a:t>
                </a:r>
                <a:r>
                  <a:rPr lang="en-US" altLang="ko-KR" sz="2400" dirty="0" err="1"/>
                  <a:t>Lagrangian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𝛌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is denoted by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1800" dirty="0" smtClean="0"/>
                  <a:t>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</a:t>
                </a:r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5184"/>
            <a:ext cx="11167856" cy="75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</a:t>
                </a:r>
                <a:r>
                  <a:rPr lang="en-US" altLang="ko-KR" dirty="0" smtClean="0"/>
                  <a:t>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2400" dirty="0" smtClean="0"/>
                  <a:t>Stationarity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b="1" dirty="0"/>
                  <a:t> </a:t>
                </a:r>
                <a:r>
                  <a:rPr lang="en-US" altLang="ko-KR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we get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852936"/>
            <a:ext cx="11167856" cy="122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613022"/>
            <a:ext cx="11167856" cy="103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Lagrangian</a:t>
            </a:r>
            <a:r>
              <a:rPr lang="en-US" altLang="ko-KR" dirty="0"/>
              <a:t> multiplier and </a:t>
            </a:r>
            <a:r>
              <a:rPr lang="en-US" altLang="ko-KR" dirty="0" err="1"/>
              <a:t>Karush</a:t>
            </a:r>
            <a:r>
              <a:rPr lang="en-US" altLang="ko-KR" dirty="0"/>
              <a:t>-Kuhn-Tucker (KKT)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Stationarity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457200" lvl="1" indent="0">
              <a:buNone/>
            </a:pPr>
            <a:r>
              <a:rPr lang="en-US" altLang="ko-KR" sz="2400" dirty="0" smtClean="0"/>
              <a:t>	and it is equivalent to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766129"/>
            <a:ext cx="11167856" cy="128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359696" y="4903821"/>
            <a:ext cx="3528392" cy="402363"/>
            <a:chOff x="5804975" y="5517232"/>
            <a:chExt cx="3528392" cy="40236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804975" y="5517232"/>
              <a:ext cx="352839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𝒈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altLang="ko-KR" sz="2400" dirty="0" smtClean="0"/>
                  <a:t>Complementary slackness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400" dirty="0"/>
                  <a:t>, cannot be satisfied simultaneously,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will be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(0,0,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r="33710"/>
          <a:stretch/>
        </p:blipFill>
        <p:spPr bwMode="auto">
          <a:xfrm>
            <a:off x="3623734" y="3046520"/>
            <a:ext cx="4978400" cy="7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ko-KR" sz="2400" dirty="0" smtClean="0"/>
                  <a:t>Dual feasibility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sz="2400" i="1" dirty="0"/>
                  <a:t> </a:t>
                </a:r>
                <a:r>
                  <a:rPr lang="en-US" altLang="ko-KR" sz="2400" dirty="0"/>
                  <a:t>for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endParaRPr lang="en-US" altLang="ko-KR" sz="2400" dirty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3.1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3.2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3.3 </a:t>
                </a:r>
                <a:r>
                  <a:rPr lang="en-US" altLang="ko-KR" sz="2400" dirty="0"/>
                  <a:t>If none of them are met,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 are automatically zero, and the problem becomes the optimization with no restrictions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</a:t>
                </a:r>
              </a:p>
              <a:p>
                <a:pPr marL="457200" lvl="1" indent="0" algn="just">
                  <a:buNone/>
                </a:pPr>
                <a:endParaRPr lang="en-US" altLang="ko-KR" sz="240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Illustration of KKT condition using a toy example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81524"/>
            <a:ext cx="9673571" cy="3239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Robust Estimator to the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1391056" cy="50405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Inclusion </a:t>
                </a:r>
                <a:r>
                  <a:rPr lang="en-US" altLang="ko-KR" dirty="0"/>
                  <a:t>of the intercept in the parameters can have the effect of correcting the </a:t>
                </a:r>
                <a:r>
                  <a:rPr lang="en-US" altLang="ko-KR" dirty="0" err="1"/>
                  <a:t>misspecified</a:t>
                </a:r>
                <a:r>
                  <a:rPr lang="en-US" altLang="ko-KR" dirty="0"/>
                  <a:t> prevalence</a:t>
                </a:r>
                <a:r>
                  <a:rPr lang="en-US" altLang="ko-KR" dirty="0" smtClean="0"/>
                  <a:t>.</a:t>
                </a:r>
              </a:p>
              <a:p>
                <a:r>
                  <a:rPr lang="en-US" altLang="ko-KR" dirty="0" smtClean="0"/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ko-KR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𝛃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robust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, then the estimates for </a:t>
                </a:r>
                <a:r>
                  <a:rPr lang="en-US" altLang="ko-KR" dirty="0" err="1"/>
                  <a:t>for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at the 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th iteration of the EM algorithm as </a:t>
                </a:r>
                <a:r>
                  <a:rPr lang="en-US" altLang="ko-KR" dirty="0" smtClean="0"/>
                  <a:t>follows,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sz="4400" dirty="0" smtClean="0"/>
                  <a:t> </a:t>
                </a:r>
                <a:r>
                  <a:rPr lang="en-US" altLang="ko-KR" sz="6000" dirty="0" smtClean="0"/>
                  <a:t> </a:t>
                </a:r>
                <a:r>
                  <a:rPr lang="en-US" altLang="ko-KR" sz="3600" dirty="0" smtClean="0"/>
                  <a:t>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1391056" cy="5040560"/>
              </a:xfrm>
              <a:blipFill rotWithShape="1">
                <a:blip r:embed="rId2"/>
                <a:stretch>
                  <a:fillRect l="-696" t="-846" r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897902"/>
            <a:ext cx="11167856" cy="176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Common disease - Rare variant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Multiple rare disease susceptibility loci</a:t>
            </a:r>
          </a:p>
          <a:p>
            <a:r>
              <a:rPr lang="en-US" altLang="ko-KR" dirty="0" smtClean="0"/>
              <a:t>Causal variants for each affected subject may be substantially different</a:t>
            </a:r>
          </a:p>
          <a:p>
            <a:r>
              <a:rPr lang="en-US" altLang="ko-KR" dirty="0" smtClean="0"/>
              <a:t>Genetic heterogeneity among affected subjects has also complicated genetic association analyses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32" y="3810740"/>
            <a:ext cx="5559136" cy="2883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Genome wide association study (GWAS)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Missing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Common disease - Rare variant </a:t>
            </a:r>
            <a:r>
              <a:rPr lang="en-US" altLang="ko-KR" sz="1400" b="1" dirty="0" smtClean="0"/>
              <a:t>hypothesis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077072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The CES for entire families,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/>
                            </a:rPr>
                            <m:t>𝛃</m:t>
                          </m:r>
                          <m:r>
                            <a:rPr lang="en-US" altLang="ko-KR" b="0" i="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The variance of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𝛃</m:t>
                        </m:r>
                        <m:r>
                          <a:rPr lang="en-US" altLang="ko-KR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 could be calculated using bootstrap method.</a:t>
                </a:r>
                <a:endParaRPr lang="en-US" altLang="ko-KR" b="1" dirty="0"/>
              </a:p>
              <a:p>
                <a:pPr marL="0" indent="0">
                  <a:buNone/>
                </a:pP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1" i="0" smtClean="0">
                        <a:latin typeface="Cambria Math"/>
                      </a:rPr>
                      <m:t>𝛃</m:t>
                    </m:r>
                    <m:r>
                      <a:rPr lang="en-US" altLang="ko-KR" b="1" i="0" smtClean="0">
                        <a:latin typeface="Cambria Math"/>
                      </a:rPr>
                      <m:t>=</m:t>
                    </m:r>
                    <m:r>
                      <a:rPr lang="en-US" altLang="ko-KR" b="1" i="0" smtClean="0">
                        <a:latin typeface="Cambria Math"/>
                      </a:rPr>
                      <m:t>𝟎</m:t>
                    </m:r>
                  </m:oMath>
                </a14:m>
                <a:endParaRPr lang="en-US" altLang="ko-KR" b="1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1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altLang="ko-KR" sz="240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>
                            <a:latin typeface="Cambria Math"/>
                          </a:rPr>
                          <m:t>𝟎</m:t>
                        </m:r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~</m:t>
                    </m:r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1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/>
                              </a:rPr>
                              <m:t>𝛃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2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1"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1">
                                            <a:latin typeface="Cambria Math"/>
                                          </a:rPr>
                                          <m:t>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240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857250" lvl="1" indent="-457200"/>
                <a:endParaRPr lang="en-US" altLang="ko-KR" sz="2400" dirty="0" smtClean="0"/>
              </a:p>
              <a:p>
                <a:pPr marL="857250" lvl="1" indent="-457200"/>
                <a:r>
                  <a:rPr lang="en-US" altLang="ko-KR" sz="2400" dirty="0" smtClean="0"/>
                  <a:t>The parameter is on the boundary of the parameter space, the test statistics will be follow the mixture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×0+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×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is the empirical proportion of negative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2</a:t>
                </a:r>
                <a:r>
                  <a:rPr lang="en-US" altLang="ko-KR" sz="2400" i="1" dirty="0" smtClean="0"/>
                  <a:t>.</a:t>
                </a:r>
                <a:endParaRPr lang="en-US" altLang="ko-KR" sz="24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1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=1</m:t>
                    </m:r>
                  </m:oMath>
                </a14:m>
                <a:endParaRPr lang="en-US" altLang="ko-KR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/>
                              </a:rPr>
                              <m:t>𝛃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3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1"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1">
                                            <a:latin typeface="Cambria Math"/>
                                          </a:rPr>
                                          <m:t>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240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857250" lvl="1" indent="-457200"/>
                <a:endParaRPr lang="en-US" altLang="ko-KR" sz="2400" dirty="0" smtClean="0"/>
              </a:p>
              <a:p>
                <a:pPr marL="857250" lvl="1" indent="-457200"/>
                <a:r>
                  <a:rPr lang="en-US" altLang="ko-KR" sz="2400" dirty="0" smtClean="0"/>
                  <a:t>The parameter is on the boundary of the parameter space, the test statistics will be follow the mixture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×1+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×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is the empirical proportion of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3</a:t>
                </a:r>
                <a:r>
                  <a:rPr lang="en-US" altLang="ko-KR" sz="2800" i="1" dirty="0" smtClean="0"/>
                  <a:t> </a:t>
                </a:r>
                <a:r>
                  <a:rPr lang="en-US" altLang="ko-KR" sz="2400" dirty="0" smtClean="0"/>
                  <a:t>larger than 1.  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 startAt="3"/>
                </a:pPr>
                <a:endParaRPr lang="ko-KR" altLang="en-US" b="1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86916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10,000 families with three, four</a:t>
            </a:r>
            <a:r>
              <a:rPr lang="en-US" altLang="ko-KR" dirty="0"/>
              <a:t>, five and six members consisting of a parents and </a:t>
            </a:r>
            <a:r>
              <a:rPr lang="en-US" altLang="ko-KR" dirty="0" err="1"/>
              <a:t>offsprings</a:t>
            </a:r>
            <a:r>
              <a:rPr lang="en-US" altLang="ko-KR" dirty="0"/>
              <a:t> at the rates of 0.2, 0.3, 0.3 and 0.2 respectively. </a:t>
            </a:r>
            <a:endParaRPr lang="en-US" altLang="ko-KR" dirty="0" smtClean="0"/>
          </a:p>
          <a:p>
            <a:r>
              <a:rPr lang="en-US" altLang="ko-KR" dirty="0"/>
              <a:t>One causal SNP with MAF of </a:t>
            </a:r>
            <a:r>
              <a:rPr lang="en-US" altLang="ko-KR" dirty="0" smtClean="0"/>
              <a:t>0.2 &amp;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a</a:t>
            </a:r>
            <a:r>
              <a:rPr lang="en-US" altLang="ko-KR" i="1" baseline="30000" dirty="0"/>
              <a:t>2 </a:t>
            </a:r>
            <a:r>
              <a:rPr lang="en-US" altLang="ko-KR" dirty="0"/>
              <a:t>: 0.005</a:t>
            </a:r>
          </a:p>
          <a:p>
            <a:r>
              <a:rPr lang="en-US" altLang="ko-KR" dirty="0" smtClean="0"/>
              <a:t>No environmental effect</a:t>
            </a:r>
          </a:p>
          <a:p>
            <a:r>
              <a:rPr lang="en-US" altLang="ko-KR" i="1" dirty="0" smtClean="0"/>
              <a:t>h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</a:t>
            </a:r>
            <a:r>
              <a:rPr lang="en-US" altLang="ko-KR" dirty="0"/>
              <a:t>: 0.2 and </a:t>
            </a:r>
            <a:r>
              <a:rPr lang="en-US" altLang="ko-KR" dirty="0" smtClean="0"/>
              <a:t>0.4 &amp;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</a:t>
            </a:r>
            <a:r>
              <a:rPr lang="en-US" altLang="ko-KR" dirty="0"/>
              <a:t>: 0.1 and </a:t>
            </a:r>
            <a:r>
              <a:rPr lang="en-US" altLang="ko-KR" dirty="0" smtClean="0"/>
              <a:t>0.2</a:t>
            </a:r>
          </a:p>
          <a:p>
            <a:r>
              <a:rPr lang="en-US" altLang="ko-KR" i="1" dirty="0" smtClean="0"/>
              <a:t>300 </a:t>
            </a:r>
            <a:r>
              <a:rPr lang="en-US" altLang="ko-KR" dirty="0" smtClean="0"/>
              <a:t>replicates with randomly selected 500 families among 10,000 </a:t>
            </a:r>
            <a:r>
              <a:rPr lang="en-US" altLang="ko-KR" dirty="0" smtClean="0"/>
              <a:t>families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 smtClean="0"/>
                  <a:t>Simulation Scenarios</a:t>
                </a:r>
              </a:p>
              <a:p>
                <a:endParaRPr lang="en-US" altLang="ko-KR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dirty="0"/>
                  <a:t>With correctly specified prevalence, we estimated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using the basic estimation method.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dirty="0" smtClean="0"/>
                  <a:t>Assuming </a:t>
                </a:r>
                <a:r>
                  <a:rPr lang="en-US" altLang="ko-KR" dirty="0"/>
                  <a:t>that the prevalence was 0.1 larger than true value,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were estimated with and without the tuning parameter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𝜏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  <a:blipFill rotWithShape="0">
                <a:blip r:embed="rId2"/>
                <a:stretch>
                  <a:fillRect l="-722" t="-876" r="-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With </a:t>
            </a:r>
            <a:r>
              <a:rPr lang="en-US" altLang="ko-KR" dirty="0"/>
              <a:t>correctly specified </a:t>
            </a:r>
            <a:r>
              <a:rPr lang="en-US" altLang="ko-KR" dirty="0" smtClean="0"/>
              <a:t>prevalence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523084"/>
            <a:ext cx="4319905" cy="431990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523085"/>
            <a:ext cx="4319905" cy="4319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538095"/>
            <a:ext cx="4319905" cy="431990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91" y="2537081"/>
            <a:ext cx="4319905" cy="4319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r>
              <a:rPr lang="en-US" altLang="ko-KR" dirty="0" smtClean="0"/>
              <a:t>, including tuning parameter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538095"/>
            <a:ext cx="4319905" cy="431990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36" y="2538094"/>
            <a:ext cx="4319905" cy="4319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Extreme Phenotype in GWAS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Subjects with extreme phenotypes lead to improvement of statistical power in genetic association studies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94284"/>
              </p:ext>
            </p:extLst>
          </p:nvPr>
        </p:nvGraphicFramePr>
        <p:xfrm>
          <a:off x="804608" y="3068960"/>
          <a:ext cx="10764000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000"/>
                <a:gridCol w="2196000"/>
                <a:gridCol w="756000"/>
                <a:gridCol w="540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Author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Journal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Year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Title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>
                          <a:effectLst/>
                        </a:rPr>
                        <a:t>Risch</a:t>
                      </a:r>
                      <a:r>
                        <a:rPr lang="en-US" altLang="ko-KR" sz="1400" kern="1200" dirty="0" smtClean="0">
                          <a:effectLst/>
                        </a:rPr>
                        <a:t> and Zhang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American</a:t>
                      </a:r>
                      <a:r>
                        <a:rPr lang="en-US" altLang="ko-KR" sz="1400" baseline="0" dirty="0" smtClean="0"/>
                        <a:t> Journal of Human Genetics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1996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Mapping quantitative trait loci</a:t>
                      </a:r>
                      <a:r>
                        <a:rPr lang="en-US" altLang="ko-KR" sz="1400" baseline="0" dirty="0" smtClean="0"/>
                        <a:t> with extreme discordant sib pairs: sampling considerations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Nebert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European Journal of Pharmacology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Extreme discordant phenotype methodology: an intuitive approach to clinical pharmacogenetics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Perez-</a:t>
                      </a:r>
                      <a:r>
                        <a:rPr lang="en-US" altLang="ko-KR" sz="1400" dirty="0" err="1" smtClean="0"/>
                        <a:t>Gracia</a:t>
                      </a:r>
                      <a:r>
                        <a:rPr lang="en-US" altLang="ko-KR" sz="1400" baseline="0" dirty="0" smtClean="0"/>
                        <a:t> and Ruiz-</a:t>
                      </a:r>
                      <a:r>
                        <a:rPr lang="en-US" altLang="ko-KR" sz="1400" baseline="0" dirty="0" err="1" smtClean="0"/>
                        <a:t>Ilundain</a:t>
                      </a:r>
                      <a:r>
                        <a:rPr lang="en-US" altLang="ko-KR" sz="1400" baseline="0" dirty="0" smtClean="0"/>
                        <a:t> et al.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CANCER-PHILADELPHIA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The role of extreme phenotype selection studies in the identification of clinically relevant genotypes in cancer research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Guey</a:t>
                      </a:r>
                      <a:r>
                        <a:rPr lang="en-US" altLang="ko-KR" sz="1400" baseline="0" dirty="0" smtClean="0"/>
                        <a:t> and </a:t>
                      </a:r>
                      <a:r>
                        <a:rPr lang="en-US" altLang="ko-KR" sz="1400" baseline="0" dirty="0" err="1" smtClean="0"/>
                        <a:t>Kravic</a:t>
                      </a:r>
                      <a:r>
                        <a:rPr lang="en-US" altLang="ko-KR" sz="1400" baseline="0" dirty="0" smtClean="0"/>
                        <a:t> et al.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Genetic Epidemiology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Power in the phenotypic extremes: a simulation study of power in discovery and replication of rare variants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Li and </a:t>
                      </a:r>
                      <a:r>
                        <a:rPr lang="en-US" altLang="ko-KR" sz="1400" dirty="0" err="1" smtClean="0"/>
                        <a:t>Lewinger</a:t>
                      </a:r>
                      <a:r>
                        <a:rPr lang="en-US" altLang="ko-KR" sz="1400" dirty="0" smtClean="0"/>
                        <a:t> et al.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Genetic Epidemiology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Using extreme phenotype sampling to identify the rare causal variants of quantitative traits in association studies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Barnett and Lee</a:t>
                      </a:r>
                      <a:r>
                        <a:rPr lang="en-US" altLang="ko-KR" sz="1400" baseline="0" dirty="0" smtClean="0"/>
                        <a:t> et al.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Genetic Epidemiology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Detecting rare variant effects using extreme phenotype sampling in sequencing association studies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544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Extreme phenotype in GWAS</a:t>
            </a:r>
            <a:endParaRPr lang="ko-KR" altLang="ko-KR" sz="1400" b="1" dirty="0"/>
          </a:p>
          <a:p>
            <a:r>
              <a:rPr lang="en-US" altLang="ko-KR" sz="1400" b="1" dirty="0">
                <a:solidFill>
                  <a:schemeClr val="bg1"/>
                </a:solidFill>
              </a:rPr>
              <a:t>Impact of ascertainment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scheme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r>
              <a:rPr lang="en-US" altLang="ko-KR" dirty="0" smtClean="0"/>
              <a:t>, including tuning parameter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47" y="2538095"/>
            <a:ext cx="4319905" cy="4319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2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Lymphangiol</a:t>
            </a:r>
            <a:r>
              <a:rPr lang="en-US" altLang="ko-KR" sz="2800" dirty="0" err="1"/>
              <a:t>eiomyomatosis</a:t>
            </a:r>
            <a:r>
              <a:rPr lang="en-US" altLang="ko-KR" sz="2800" dirty="0"/>
              <a:t> (LAM) occurs in two settings:</a:t>
            </a:r>
          </a:p>
          <a:p>
            <a:pPr marL="857250" lvl="1" indent="-457200">
              <a:lnSpc>
                <a:spcPct val="120000"/>
              </a:lnSpc>
              <a:buAutoNum type="arabicParenR"/>
            </a:pPr>
            <a:r>
              <a:rPr lang="en-US" altLang="ko-KR" sz="2400" dirty="0"/>
              <a:t>in the disease tuberous sclerosis complex (TSC-LAM)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TSC-LAM occurs in women who have germline mutations in either the TSC1 or the TSC2 gene.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The TSC1 gene is located on chromosome 9q34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The TSC2 gene is located on chromosome 16p13. </a:t>
            </a:r>
          </a:p>
          <a:p>
            <a:pPr marL="1257300" lvl="2" indent="-457200">
              <a:lnSpc>
                <a:spcPct val="120000"/>
              </a:lnSpc>
              <a:buAutoNum type="arabicParenR"/>
            </a:pPr>
            <a:endParaRPr lang="en-US" altLang="ko-KR" sz="2400" dirty="0"/>
          </a:p>
          <a:p>
            <a:pPr marL="857250" lvl="1" indent="-457200">
              <a:lnSpc>
                <a:spcPct val="120000"/>
              </a:lnSpc>
              <a:buAutoNum type="arabicParenR"/>
            </a:pPr>
            <a:r>
              <a:rPr lang="en-US" altLang="ko-KR" sz="2400" dirty="0"/>
              <a:t>in a sporadic form, in women who do not have TSC (sporadic LAM).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Prevalence of sporadic LAM is 1 per 2.5x10</a:t>
            </a:r>
            <a:r>
              <a:rPr lang="en-US" altLang="ko-KR" sz="2400" baseline="30000" dirty="0"/>
              <a:t>5</a:t>
            </a:r>
            <a:endParaRPr lang="en-US" altLang="ko-KR" sz="2200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Hypothesis</a:t>
            </a:r>
          </a:p>
          <a:p>
            <a:endParaRPr lang="en-US" altLang="ko-KR" dirty="0"/>
          </a:p>
          <a:p>
            <a:pPr marL="857250" lvl="1" indent="-457200">
              <a:buAutoNum type="arabicParenR"/>
            </a:pPr>
            <a:r>
              <a:rPr lang="en-US" altLang="ko-KR" sz="2400" dirty="0"/>
              <a:t>DNA sequence variants outside of TSC2/TSC1 may be associated with susceptibility/risk for LAM disease development</a:t>
            </a:r>
          </a:p>
          <a:p>
            <a:pPr marL="857250" lvl="1" indent="-457200">
              <a:buAutoNum type="arabicParenR"/>
            </a:pPr>
            <a:endParaRPr lang="en-US" altLang="ko-KR" sz="2400" dirty="0"/>
          </a:p>
          <a:p>
            <a:pPr marL="857250" lvl="1" indent="-457200">
              <a:buAutoNum type="arabicParenR"/>
            </a:pPr>
            <a:r>
              <a:rPr lang="en-US" altLang="ko-KR" sz="2400" dirty="0"/>
              <a:t>Genome-wide association studies (GWAS) of sporadic LAM (S-LAM) are used to identify such genetic variants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description and Quality control for discovery data </a:t>
            </a:r>
            <a:endParaRPr lang="en-US" altLang="ko-K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2716538"/>
            <a:ext cx="9160030" cy="3764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Study 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Logistic regression (LR)</a:t>
            </a:r>
          </a:p>
          <a:p>
            <a:pPr marL="1314450" lvl="2" indent="-457200"/>
            <a:r>
              <a:rPr lang="en-US" altLang="ko-KR" sz="2200" dirty="0" smtClean="0"/>
              <a:t>Age, squared age and ten PC scores were included as covariates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Conditional logistic regression (CLR)</a:t>
            </a:r>
          </a:p>
          <a:p>
            <a:pPr marL="1314450" lvl="2" indent="-457200"/>
            <a:r>
              <a:rPr lang="en-US" altLang="ko-KR" sz="2200" dirty="0" smtClean="0"/>
              <a:t>1:2 matched case-control design</a:t>
            </a:r>
          </a:p>
          <a:p>
            <a:pPr marL="1314450" lvl="2" indent="-457200"/>
            <a:r>
              <a:rPr lang="en-US" altLang="ko-KR" sz="2200" dirty="0" smtClean="0"/>
              <a:t>Matching was based on age </a:t>
            </a:r>
            <a:r>
              <a:rPr lang="en-US" altLang="ko-KR" sz="2200" dirty="0"/>
              <a:t>and top three PC </a:t>
            </a:r>
            <a:r>
              <a:rPr lang="en-US" altLang="ko-KR" sz="2200" dirty="0" smtClean="0"/>
              <a:t>scores</a:t>
            </a:r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93495"/>
                  </p:ext>
                </p:extLst>
              </p:nvPr>
            </p:nvGraphicFramePr>
            <p:xfrm>
              <a:off x="609604" y="2743041"/>
              <a:ext cx="10996183" cy="2240280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742520"/>
                    <a:gridCol w="742520"/>
                    <a:gridCol w="828000"/>
                    <a:gridCol w="828000"/>
                    <a:gridCol w="742520"/>
                    <a:gridCol w="74252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4.82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4.39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6.53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93495"/>
                  </p:ext>
                </p:extLst>
              </p:nvPr>
            </p:nvGraphicFramePr>
            <p:xfrm>
              <a:off x="609604" y="2743041"/>
              <a:ext cx="10996183" cy="2240280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742520"/>
                    <a:gridCol w="742520"/>
                    <a:gridCol w="828000"/>
                    <a:gridCol w="828000"/>
                    <a:gridCol w="742520"/>
                    <a:gridCol w="74252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47794" t="-149057" r="-280882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55556" t="-149057" r="-182963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4.39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47794" t="-246729" r="-280882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55556" t="-246729" r="-182963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378689" t="-246729" r="-245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" y="2609889"/>
            <a:ext cx="5730875" cy="318325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64" y="1734245"/>
            <a:ext cx="4679950" cy="46799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description</a:t>
            </a:r>
          </a:p>
          <a:p>
            <a:pPr lvl="1"/>
            <a:r>
              <a:rPr lang="en-US" altLang="ko-KR" dirty="0" smtClean="0"/>
              <a:t>The cross-sectional study of a prospective cohort database</a:t>
            </a:r>
          </a:p>
          <a:p>
            <a:pPr lvl="1"/>
            <a:r>
              <a:rPr lang="en-US" altLang="ko-KR" dirty="0" smtClean="0"/>
              <a:t>Patients taken surgery for colorectal cancer (CRC) from </a:t>
            </a:r>
            <a:br>
              <a:rPr lang="en-US" altLang="ko-KR" dirty="0" smtClean="0"/>
            </a:br>
            <a:r>
              <a:rPr lang="en-US" altLang="ko-KR" dirty="0" smtClean="0"/>
              <a:t>2003 to 2006 were collected from </a:t>
            </a:r>
            <a:br>
              <a:rPr lang="en-US" altLang="ko-KR" dirty="0" smtClean="0"/>
            </a:br>
            <a:r>
              <a:rPr lang="en-US" altLang="ko-KR" dirty="0" smtClean="0"/>
              <a:t>Seoul National University Hospital (SNUH) and </a:t>
            </a:r>
            <a:br>
              <a:rPr lang="en-US" altLang="ko-KR" dirty="0" smtClean="0"/>
            </a:br>
            <a:r>
              <a:rPr lang="en-US" altLang="ko-KR" dirty="0" smtClean="0"/>
              <a:t>Seoul National University </a:t>
            </a:r>
            <a:r>
              <a:rPr lang="en-US" altLang="ko-KR" dirty="0" err="1" smtClean="0"/>
              <a:t>Bundang</a:t>
            </a:r>
            <a:r>
              <a:rPr lang="en-US" altLang="ko-KR" dirty="0" smtClean="0"/>
              <a:t> Hospital (SNUBH)</a:t>
            </a:r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789" r="2187"/>
          <a:stretch/>
        </p:blipFill>
        <p:spPr>
          <a:xfrm rot="16200000">
            <a:off x="7680047" y="2260693"/>
            <a:ext cx="4912852" cy="39044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7783"/>
              </p:ext>
            </p:extLst>
          </p:nvPr>
        </p:nvGraphicFramePr>
        <p:xfrm>
          <a:off x="1734164" y="4298450"/>
          <a:ext cx="5325505" cy="2243328"/>
        </p:xfrm>
        <a:graphic>
          <a:graphicData uri="http://schemas.openxmlformats.org/drawingml/2006/table">
            <a:tbl>
              <a:tblPr firstRow="1" firstCol="1" bandRow="1"/>
              <a:tblGrid>
                <a:gridCol w="3567359"/>
                <a:gridCol w="1758146"/>
              </a:tblGrid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Characteristic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1,952 probands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Gender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228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Male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1,153 (59.1 %)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Female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799 (40.9 %)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Age at onset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Mean, Median (interquartile rage)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61.7, 63 (55 - 70)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50 &gt;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229 (11.7 %)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50 ≤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1,723 (88.3 %)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Statistical Analysis</a:t>
            </a:r>
          </a:p>
          <a:p>
            <a:pPr lvl="1"/>
            <a:r>
              <a:rPr lang="en-US" altLang="ko-KR" sz="2400" dirty="0" smtClean="0"/>
              <a:t>Family history (FH) of CRC for each </a:t>
            </a:r>
            <a:r>
              <a:rPr lang="en-US" altLang="ko-KR" sz="2400" dirty="0" err="1" smtClean="0"/>
              <a:t>proband</a:t>
            </a:r>
            <a:r>
              <a:rPr lang="en-US" altLang="ko-KR" sz="2400" dirty="0" smtClean="0"/>
              <a:t> was defined using first-degree of relatives (FDR) in two ways</a:t>
            </a:r>
            <a:br>
              <a:rPr lang="en-US" altLang="ko-KR" sz="2400" dirty="0" smtClean="0"/>
            </a:br>
            <a:r>
              <a:rPr lang="en-US" altLang="ko-KR" sz="2400" dirty="0" smtClean="0"/>
              <a:t>1) the number of affected FDRs</a:t>
            </a:r>
            <a:br>
              <a:rPr lang="en-US" altLang="ko-KR" sz="2400" dirty="0" smtClean="0"/>
            </a:br>
            <a:r>
              <a:rPr lang="en-US" altLang="ko-KR" sz="2400" dirty="0" smtClean="0"/>
              <a:t>2) the proportion of affected FDRs to all FDRs </a:t>
            </a:r>
          </a:p>
          <a:p>
            <a:pPr lvl="1"/>
            <a:r>
              <a:rPr lang="en-US" altLang="ko-KR" sz="2400" dirty="0" smtClean="0"/>
              <a:t>Cox proportional hazards models were used to compute hazard ratio (HR) for CRC with FH.</a:t>
            </a:r>
          </a:p>
          <a:p>
            <a:pPr lvl="1"/>
            <a:r>
              <a:rPr lang="en-US" altLang="ko-KR" sz="2400" dirty="0" smtClean="0"/>
              <a:t>HRs were adjusted using sex.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Relationship between family history of CRC and Incident CRC</a:t>
            </a:r>
            <a:endParaRPr lang="en-US" altLang="ko-KR" sz="1700" dirty="0" smtClean="0">
              <a:cs typeface="Times New Roman"/>
            </a:endParaRPr>
          </a:p>
          <a:p>
            <a:pPr lvl="1"/>
            <a:endParaRPr lang="ko-KR" alt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11656"/>
              </p:ext>
            </p:extLst>
          </p:nvPr>
        </p:nvGraphicFramePr>
        <p:xfrm>
          <a:off x="1236283" y="2492896"/>
          <a:ext cx="10116301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301"/>
                <a:gridCol w="2160000"/>
                <a:gridCol w="2160000"/>
                <a:gridCol w="180000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Factor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No. of cases of CRC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(n =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1,952)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Covariate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adjusted Hazard ratio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95% CI for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/>
                      </a:r>
                      <a:b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</a:b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Hazard ratio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P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value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Family history of CRC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No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1,766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Yes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186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1.1998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(1.0306  - 1.3968)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0.0188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No. of affected FDRs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 (no FH)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1,766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 FDR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160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1.1240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(1.0657 – 1.4756)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0.0064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≥ 2 FDR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26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0.9479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(0.6433 – 1.3966)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0.7865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Proportion of affected FDRs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0, 0.125)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1,843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0.125, 0.3)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100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1.5949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(1.3031 – 1.9519)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5.933 x 10</a:t>
                      </a:r>
                      <a:r>
                        <a:rPr lang="en-US" altLang="ko-KR" sz="1600" baseline="300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-6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</a:t>
                      </a:r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0.3,1]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2.7498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(1.4246 – 5.3078)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0.0026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Impact of Ascertainment Scheme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previous studies, subjects with many affected relatives tend to contain more disease genotypes for heritable disease,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and </a:t>
            </a:r>
            <a:r>
              <a:rPr lang="en-US" altLang="ko-KR" dirty="0" smtClean="0"/>
              <a:t>it have often led to additional improvements in statistical </a:t>
            </a:r>
            <a:r>
              <a:rPr lang="en-US" altLang="ko-KR" dirty="0" smtClean="0"/>
              <a:t>power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Or Heuristic method such as the number of affected </a:t>
            </a:r>
            <a:r>
              <a:rPr lang="en-US" altLang="ko-KR" dirty="0"/>
              <a:t>first-degree </a:t>
            </a:r>
            <a:r>
              <a:rPr lang="en-US" altLang="ko-KR" dirty="0" smtClean="0"/>
              <a:t>relatives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5793"/>
              </p:ext>
            </p:extLst>
          </p:nvPr>
        </p:nvGraphicFramePr>
        <p:xfrm>
          <a:off x="983432" y="3378200"/>
          <a:ext cx="10368000" cy="229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000"/>
                <a:gridCol w="756000"/>
                <a:gridCol w="720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Author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Year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Contents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>
                          <a:effectLst/>
                        </a:rPr>
                        <a:t>Risch</a:t>
                      </a:r>
                      <a:r>
                        <a:rPr lang="en-US" altLang="ko-KR" sz="1400" kern="1200" dirty="0" smtClean="0">
                          <a:effectLst/>
                        </a:rPr>
                        <a:t> and </a:t>
                      </a:r>
                      <a:r>
                        <a:rPr lang="en-US" altLang="ko-KR" sz="1400" kern="1200" dirty="0" err="1" smtClean="0">
                          <a:effectLst/>
                        </a:rPr>
                        <a:t>Teng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Single-locus genetic model.</a:t>
                      </a:r>
                      <a:r>
                        <a:rPr lang="en-US" altLang="ko-KR" sz="1400" baseline="0" dirty="0" smtClean="0"/>
                        <a:t> A</a:t>
                      </a:r>
                      <a:r>
                        <a:rPr lang="en-US" altLang="ko-KR" sz="1400" dirty="0" smtClean="0"/>
                        <a:t>ffected individuals with at least one affected sibling carry more copies of the disease allele.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Fingerlin</a:t>
                      </a:r>
                      <a:r>
                        <a:rPr lang="en-US" altLang="ko-KR" sz="1400" dirty="0" smtClean="0"/>
                        <a:t> et 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Considered</a:t>
                      </a:r>
                      <a:r>
                        <a:rPr lang="en-US" altLang="ko-KR" sz="1400" baseline="0" dirty="0" smtClean="0"/>
                        <a:t> independent cases with at least one affected sibling who shows the most evidence of IBD allele sharing.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Risch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Multi-locus</a:t>
                      </a:r>
                      <a:r>
                        <a:rPr lang="en-US" altLang="ko-KR" sz="1400" baseline="0" dirty="0" smtClean="0"/>
                        <a:t> genetic model. (Single major locus with a polygenic background) They compared disease allele frequencies for MZ and DZ twins VS that in singletons.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Joanna et</a:t>
                      </a:r>
                      <a:r>
                        <a:rPr lang="en-US" altLang="ko-KR" sz="1400" baseline="0" dirty="0" smtClean="0"/>
                        <a:t> 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2005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Generalization</a:t>
                      </a:r>
                      <a:r>
                        <a:rPr lang="en-US" altLang="ko-KR" sz="1400" baseline="0" dirty="0" smtClean="0"/>
                        <a:t> of </a:t>
                      </a:r>
                      <a:r>
                        <a:rPr lang="en-US" altLang="ko-KR" sz="1400" baseline="0" dirty="0" err="1" smtClean="0"/>
                        <a:t>Risch</a:t>
                      </a:r>
                      <a:r>
                        <a:rPr lang="en-US" altLang="ko-KR" sz="1400" baseline="0" dirty="0" smtClean="0"/>
                        <a:t> (2001)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544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Extreme phenotype in GWAS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/>
              <a:t>Impact of ascertainment </a:t>
            </a:r>
            <a:r>
              <a:rPr lang="en-US" altLang="ko-KR" sz="1400" b="1" dirty="0" smtClean="0"/>
              <a:t>scheme</a:t>
            </a:r>
            <a:endParaRPr lang="en-US" altLang="ko-KR" sz="1400" b="1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In this chapter, we proposed a method for estimating heritability and genetic/environmental effects on binary trait using liability threshold model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The results from the simulation studies showed that the proposed method provided robust estimators in spite of misspecification of the prevalence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However, there are many scenarios to check to evaluate the analytical flexibility such as when irrelevant covariates were included, a lot of nuclear families are included, and so 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Heritability Estimation and Genetic Association Study 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Further analyses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Evaluate robustness of the estimator for various situations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Compare the estimates to the existing methods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Consider the common shared correlation between family members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Evaluate statistical validity of CEST and compare existing method such as Logistic regression, MQLS, GLMM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Extend the proposed method to GWAS with the independent subjects via genetic relationship matrix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Heritability Estimation and Genetic Association Study 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9" y="2420888"/>
            <a:ext cx="9649072" cy="1362075"/>
          </a:xfrm>
        </p:spPr>
        <p:txBody>
          <a:bodyPr>
            <a:noAutofit/>
          </a:bodyPr>
          <a:lstStyle/>
          <a:p>
            <a:pPr algn="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PLAN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3212976"/>
            <a:ext cx="10360863" cy="144016"/>
            <a:chOff x="-6834503" y="4005064"/>
            <a:chExt cx="10360863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-6834503" y="4077072"/>
              <a:ext cx="1021684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3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Plan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13082"/>
              </p:ext>
            </p:extLst>
          </p:nvPr>
        </p:nvGraphicFramePr>
        <p:xfrm>
          <a:off x="609600" y="1989138"/>
          <a:ext cx="10972800" cy="39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July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August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September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October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3600000"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smtClean="0"/>
                        <a:t>Perform</a:t>
                      </a:r>
                      <a:r>
                        <a:rPr lang="en-US" altLang="ko-KR" sz="2000" baseline="0" dirty="0" smtClean="0"/>
                        <a:t> simulation studies for various scenario which can make bias of the proposed method and improve it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Compare to the existing method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Implement CEST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Compare the results from CEST to the existing method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20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Apply the proposed method to the real data (LAM, CRC)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 smtClean="0"/>
                    </a:p>
                    <a:p>
                      <a:pPr latinLnBrk="1">
                        <a:spcAft>
                          <a:spcPts val="400"/>
                        </a:spcAft>
                      </a:pP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Finish the manuscript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 smtClean="0"/>
                    </a:p>
                    <a:p>
                      <a:pPr latinLnBrk="1">
                        <a:spcAft>
                          <a:spcPts val="400"/>
                        </a:spcAft>
                      </a:pP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5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Limitations of Previous </a:t>
            </a:r>
            <a:r>
              <a:rPr lang="en-US" altLang="ko-KR" dirty="0"/>
              <a:t>A</a:t>
            </a:r>
            <a:r>
              <a:rPr lang="en-US" altLang="ko-KR" dirty="0" smtClean="0"/>
              <a:t>pproaches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Limited family structure</a:t>
            </a:r>
            <a:endParaRPr lang="en-US" altLang="ko-KR" dirty="0"/>
          </a:p>
          <a:p>
            <a:pPr marL="857250" lvl="1" indent="-457200"/>
            <a:r>
              <a:rPr lang="en-US" altLang="ko-KR" sz="2400" dirty="0" smtClean="0"/>
              <a:t>Only sibling, twin data or only first-degree relatives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Not applicable for complicated situation</a:t>
            </a:r>
          </a:p>
          <a:p>
            <a:pPr marL="857250" lvl="1" indent="-457200"/>
            <a:r>
              <a:rPr lang="en-US" altLang="ko-KR" sz="2400" dirty="0" smtClean="0"/>
              <a:t>Subjects </a:t>
            </a:r>
            <a:r>
              <a:rPr lang="en-US" altLang="ko-KR" sz="2400" dirty="0"/>
              <a:t>with three affected and one unaffected grandparent </a:t>
            </a:r>
            <a:r>
              <a:rPr lang="en-US" altLang="ko-KR" sz="2400" dirty="0" smtClean="0"/>
              <a:t>VS </a:t>
            </a:r>
            <a:r>
              <a:rPr lang="en-US" altLang="ko-KR" sz="2400" dirty="0"/>
              <a:t>those </a:t>
            </a:r>
            <a:r>
              <a:rPr lang="en-US" altLang="ko-KR" sz="2400" dirty="0" smtClean="0"/>
              <a:t>with </a:t>
            </a:r>
            <a:r>
              <a:rPr lang="en-US" altLang="ko-KR" sz="2400" dirty="0"/>
              <a:t>a single affected </a:t>
            </a:r>
            <a:r>
              <a:rPr lang="en-US" altLang="ko-KR" sz="2400" dirty="0" smtClean="0"/>
              <a:t>parent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 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Extreme phenotype in GWAS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Impact of ascertainment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scheme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5991</TotalTime>
  <Words>5672</Words>
  <Application>Microsoft Office PowerPoint</Application>
  <PresentationFormat>와이드스크린</PresentationFormat>
  <Paragraphs>1761</Paragraphs>
  <Slides>84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100" baseType="lpstr">
      <vt:lpstr>Arial Unicode MS</vt:lpstr>
      <vt:lpstr>굴림</vt:lpstr>
      <vt:lpstr>나눔바른고딕</vt:lpstr>
      <vt:lpstr>맑은 고딕</vt:lpstr>
      <vt:lpstr>바탕</vt:lpstr>
      <vt:lpstr>Arial</vt:lpstr>
      <vt:lpstr>Calibri</vt:lpstr>
      <vt:lpstr>Cambria Math</vt:lpstr>
      <vt:lpstr>Helvetica</vt:lpstr>
      <vt:lpstr>Tahoma</vt:lpstr>
      <vt:lpstr>times</vt:lpstr>
      <vt:lpstr>Times New Roman</vt:lpstr>
      <vt:lpstr>Trebuchet MS</vt:lpstr>
      <vt:lpstr>Office 테마</vt:lpstr>
      <vt:lpstr>디자인 사용자 지정</vt:lpstr>
      <vt:lpstr>Equation.DSMT4</vt:lpstr>
      <vt:lpstr>Development of  Liability Threshold Model for  Family-based Samples and Its Application  to Genetic Data</vt:lpstr>
      <vt:lpstr>PowerPoint 프레젠테이션</vt:lpstr>
      <vt:lpstr>Introduction</vt:lpstr>
      <vt:lpstr>GWAS catalog</vt:lpstr>
      <vt:lpstr>Missing Heritability</vt:lpstr>
      <vt:lpstr>Common disease - Rare variant </vt:lpstr>
      <vt:lpstr>Extreme Phenotype in GWAS </vt:lpstr>
      <vt:lpstr>Impact of Ascertainment Scheme</vt:lpstr>
      <vt:lpstr>Limitations of Previous Approaches</vt:lpstr>
      <vt:lpstr>An Overview of  Liability Threshold Model</vt:lpstr>
      <vt:lpstr>Liability Threshold Model (LTM)</vt:lpstr>
      <vt:lpstr>Liability Threshold Model (LTM)</vt:lpstr>
      <vt:lpstr>Heritability</vt:lpstr>
      <vt:lpstr>Heritability in Liability Threshold Model</vt:lpstr>
      <vt:lpstr>Recent Improvements</vt:lpstr>
      <vt:lpstr>Limitations of Previous Approaches</vt:lpstr>
      <vt:lpstr>Purpose and Novelty of This Study</vt:lpstr>
      <vt:lpstr>Selecting Cases and Controls for GWAS using Family history of Disease</vt:lpstr>
      <vt:lpstr>Notations</vt:lpstr>
      <vt:lpstr>Notations</vt:lpstr>
      <vt:lpstr>Disease Model</vt:lpstr>
      <vt:lpstr>Selection of samples with extreme phenotypes</vt:lpstr>
      <vt:lpstr>Selection of samples with extreme phenotypes</vt:lpstr>
      <vt:lpstr>Simulation Setting </vt:lpstr>
      <vt:lpstr>Simulation Setting </vt:lpstr>
      <vt:lpstr>Evaluation of Selection Strategy</vt:lpstr>
      <vt:lpstr>Evaluation of Selection Strategy</vt:lpstr>
      <vt:lpstr>Evaluation of Selection Strategy</vt:lpstr>
      <vt:lpstr>Evaluation of Selection Strategy</vt:lpstr>
      <vt:lpstr>Evaluation of Selection Strategy</vt:lpstr>
      <vt:lpstr>Evaluation of Selection Strategy</vt:lpstr>
      <vt:lpstr>Robustness of CE to choices of q and h2</vt:lpstr>
      <vt:lpstr>Robustness of CE to choices of q and h2</vt:lpstr>
      <vt:lpstr>Application to GWAS of Type 2 Diabetes</vt:lpstr>
      <vt:lpstr>Application to GWAS of Type 2 Diabetes</vt:lpstr>
      <vt:lpstr>Application to GWAS of Type 2 Diabetes</vt:lpstr>
      <vt:lpstr>Application to GWAS of Type 2 Diabetes</vt:lpstr>
      <vt:lpstr>Application to GWAS of Type 2 Diabetes</vt:lpstr>
      <vt:lpstr>Application to GWAS of Type 2 Diabetes</vt:lpstr>
      <vt:lpstr>Conclusion and Discussion</vt:lpstr>
      <vt:lpstr>Conclusion and Discussion</vt:lpstr>
      <vt:lpstr>Heritability Estimation and Genetic Association Study in Family-based Design for the Disease on the Binary Trait using Liability Threshold Model</vt:lpstr>
      <vt:lpstr>Notations</vt:lpstr>
      <vt:lpstr>Notations</vt:lpstr>
      <vt:lpstr>Notations</vt:lpstr>
      <vt:lpstr>Disease Model</vt:lpstr>
      <vt:lpstr>Disease Model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Robust Estimator to the Misspecified q</vt:lpstr>
      <vt:lpstr>Conditional Expected Score Test (CEST)</vt:lpstr>
      <vt:lpstr>Conditional Expected Score Test (CEST)</vt:lpstr>
      <vt:lpstr>Conditional Expected Score Test (CEST)</vt:lpstr>
      <vt:lpstr>Conditional Expected Score Test (CEST)</vt:lpstr>
      <vt:lpstr>Conditional Expected Score Test (CEST)</vt:lpstr>
      <vt:lpstr>Simulation Settings</vt:lpstr>
      <vt:lpstr>Simulation Settings</vt:lpstr>
      <vt:lpstr>Simulation Results</vt:lpstr>
      <vt:lpstr>Simulation Results</vt:lpstr>
      <vt:lpstr>Simulation Results</vt:lpstr>
      <vt:lpstr>Simulation Results</vt:lpstr>
      <vt:lpstr>Application to GWAS of LAM</vt:lpstr>
      <vt:lpstr>Application to GWAS of LAM</vt:lpstr>
      <vt:lpstr>Application to GWAS of LAM</vt:lpstr>
      <vt:lpstr>Application to GWAS of LAM</vt:lpstr>
      <vt:lpstr>Application to GWAS of LAM</vt:lpstr>
      <vt:lpstr>Application to GWAS of LAM</vt:lpstr>
      <vt:lpstr>Application to heritability estimation of CRC</vt:lpstr>
      <vt:lpstr>Application to heritability estimation of CRC</vt:lpstr>
      <vt:lpstr>Application to heritability estimation of CRC</vt:lpstr>
      <vt:lpstr>Conclusion and Discussion</vt:lpstr>
      <vt:lpstr>Conclusion and Discussion</vt:lpstr>
      <vt:lpstr>PLAN</vt:lpstr>
      <vt:lpstr>Plan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Wonji</cp:lastModifiedBy>
  <cp:revision>362</cp:revision>
  <dcterms:created xsi:type="dcterms:W3CDTF">2014-12-06T14:31:55Z</dcterms:created>
  <dcterms:modified xsi:type="dcterms:W3CDTF">2018-06-19T04:54:48Z</dcterms:modified>
</cp:coreProperties>
</file>